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1" r:id="rId2"/>
  </p:sldMasterIdLst>
  <p:notesMasterIdLst>
    <p:notesMasterId r:id="rId29"/>
  </p:notesMasterIdLst>
  <p:sldIdLst>
    <p:sldId id="327" r:id="rId3"/>
    <p:sldId id="353" r:id="rId4"/>
    <p:sldId id="339" r:id="rId5"/>
    <p:sldId id="358" r:id="rId6"/>
    <p:sldId id="352" r:id="rId7"/>
    <p:sldId id="350" r:id="rId8"/>
    <p:sldId id="349" r:id="rId9"/>
    <p:sldId id="348" r:id="rId10"/>
    <p:sldId id="354" r:id="rId11"/>
    <p:sldId id="261" r:id="rId12"/>
    <p:sldId id="262" r:id="rId13"/>
    <p:sldId id="263" r:id="rId14"/>
    <p:sldId id="265" r:id="rId15"/>
    <p:sldId id="355" r:id="rId16"/>
    <p:sldId id="346" r:id="rId17"/>
    <p:sldId id="268" r:id="rId18"/>
    <p:sldId id="269" r:id="rId19"/>
    <p:sldId id="267" r:id="rId20"/>
    <p:sldId id="356" r:id="rId21"/>
    <p:sldId id="359" r:id="rId22"/>
    <p:sldId id="343" r:id="rId23"/>
    <p:sldId id="342" r:id="rId24"/>
    <p:sldId id="341" r:id="rId25"/>
    <p:sldId id="340" r:id="rId26"/>
    <p:sldId id="360" r:id="rId27"/>
    <p:sldId id="361" r:id="rId28"/>
  </p:sldIdLst>
  <p:sldSz cx="18288000" cy="10287000"/>
  <p:notesSz cx="6858000" cy="9144000"/>
  <p:embeddedFontLst>
    <p:embeddedFont>
      <p:font typeface="Poppins" panose="00000500000000000000" pitchFamily="2" charset="0"/>
      <p:regular r:id="rId30"/>
      <p:bold r:id="rId31"/>
      <p:italic r:id="rId32"/>
      <p:boldItalic r:id="rId33"/>
    </p:embeddedFont>
    <p:embeddedFont>
      <p:font typeface="Poppins Bold" panose="00000800000000000000" charset="0"/>
      <p:regular r:id="rId34"/>
      <p:bold r:id="rId35"/>
    </p:embeddedFont>
    <p:embeddedFont>
      <p:font typeface="Source Sans Pro" panose="020B0503030403020204" pitchFamily="34" charset="0"/>
      <p:regular r:id="rId36"/>
      <p:bold r:id="rId37"/>
      <p:italic r:id="rId38"/>
      <p:boldItalic r:id="rId39"/>
    </p:embeddedFont>
    <p:embeddedFont>
      <p:font typeface="Source Sans Pro Light" panose="020B0403030403020204" pitchFamily="34" charset="0"/>
      <p:regular r:id="rId40"/>
      <p: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8D05"/>
    <a:srgbClr val="007A8E"/>
    <a:srgbClr val="2893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1" d="100"/>
          <a:sy n="61" d="100"/>
        </p:scale>
        <p:origin x="42"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0.fntdata"/><Relationship Id="rId21" Type="http://schemas.openxmlformats.org/officeDocument/2006/relationships/slide" Target="slides/slide19.xml"/><Relationship Id="rId34" Type="http://schemas.openxmlformats.org/officeDocument/2006/relationships/font" Target="fonts/font5.fntdata"/><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38" Type="http://schemas.openxmlformats.org/officeDocument/2006/relationships/font" Target="fonts/font9.fntdata"/><Relationship Id="rId20" Type="http://schemas.openxmlformats.org/officeDocument/2006/relationships/slide" Target="slides/slide18.xml"/><Relationship Id="rId41"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0779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f8f3dc8dbc_1_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0" name="Google Shape;220;g3f8f3dc8dbc_1_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An MT-2 case assembles technical evidence for a requested conditional or final revision. This diagram is a riverine example. Not every request uses every component shown, and some case types require additional modules.</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The effective FIRM and Flood Insurance Study establish the regulatory reference. Prior map changes and available model files help reconstruct that reference. Survey and terrain data describe elevations, channels, structures and other hydraulic controls. Rainfall and flow information support the hydrologic analysis. Design drawings or as-built records supply the condition being evaluated.</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Hydrology estimates the runoff or flows and, where relevant, their timing. Hydraulics represents their movement through the physical setting. The scenario comparison must explain what changed and how it affects water levels, floodplain or floodway delineation, and neighboring portions of the study.</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The record includes model inputs and outputs, a report, comparison information, workmaps and the applicable certifications and community documentation. The formal requirements vary with the basis of the revision. Owner notice and public notice are not the same as an affected owner's consent. Acknowledgment and concurrence requirements for jurisdictions also depend on the case.</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The green line illustrates a cross-dependency: changing project geometry must be reflected in the hydraulic representation. A survey datum discrepancy can propagate through the model and map. Changes to the impact footprint may require renewed community coordination or notices. These dependencies are the reason an application must be reviewed as a coherent engineering record.</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Sources:</a:t>
            </a:r>
            <a:endParaRPr/>
          </a:p>
          <a:p>
            <a:pPr marL="0" lvl="0" indent="0" algn="l" rtl="0">
              <a:spcBef>
                <a:spcPts val="0"/>
              </a:spcBef>
              <a:spcAft>
                <a:spcPts val="0"/>
              </a:spcAft>
              <a:buNone/>
            </a:pPr>
            <a:r>
              <a:rPr lang="en-US" sz="1200"/>
              <a:t>44 CFR 65.6, Revision of base flood elevation determinations: https://www.ecfr.gov/current/title-44/chapter-I/subchapter-B/part-65/section-65.6</a:t>
            </a:r>
            <a:endParaRPr/>
          </a:p>
          <a:p>
            <a:pPr marL="0" lvl="0" indent="0" algn="l" rtl="0">
              <a:spcBef>
                <a:spcPts val="0"/>
              </a:spcBef>
              <a:spcAft>
                <a:spcPts val="0"/>
              </a:spcAft>
              <a:buNone/>
            </a:pPr>
            <a:r>
              <a:rPr lang="en-US" sz="1200"/>
              <a:t>44 CFR 65.7, Floodway revisions: https://www.ecfr.gov/current/title-44/chapter-I/subchapter-B/part-65/section-65.7</a:t>
            </a:r>
            <a:endParaRPr/>
          </a:p>
          <a:p>
            <a:pPr marL="0" lvl="0" indent="0" algn="l" rtl="0">
              <a:spcBef>
                <a:spcPts val="0"/>
              </a:spcBef>
              <a:spcAft>
                <a:spcPts val="0"/>
              </a:spcAft>
              <a:buNone/>
            </a:pPr>
            <a:r>
              <a:rPr lang="en-US" sz="1200"/>
              <a:t>44 CFR 65.12, requirements for qualifying proposed encroachments: https://www.ecfr.gov/current/title-44/chapter-I/subchapter-B/part-65/section-65.12</a:t>
            </a:r>
            <a:endParaRPr/>
          </a:p>
          <a:p>
            <a:pPr marL="0" lvl="0" indent="0" algn="l" rtl="0">
              <a:spcBef>
                <a:spcPts val="0"/>
              </a:spcBef>
              <a:spcAft>
                <a:spcPts val="0"/>
              </a:spcAft>
              <a:buNone/>
            </a:pPr>
            <a:r>
              <a:rPr lang="en-US"/>
              <a:t>National Flood Experts: NFE Stormwater Presentation - </a:t>
            </a:r>
            <a:r>
              <a:rPr lang="en-US" sz="1200"/>
              <a:t>slides 13, 20 and 22 and their notes.</a:t>
            </a:r>
            <a:endParaRPr/>
          </a:p>
        </p:txBody>
      </p:sp>
      <p:sp>
        <p:nvSpPr>
          <p:cNvPr id="221" name="Google Shape;221;g3f8f3dc8dbc_1_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3767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f8f3dc8dbc_1_6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2" name="Google Shape;282;g3f8f3dc8dbc_1_6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A typical model lineage gives the reviewer a traceable explanation of why results change. The six stages distinguish the study of record, its reproduction, justified corrections, current preproject conditions, the proposed project and actual construction when applicable.</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1. Effective: Begin with the effective study and the model supporting the regulatory map.</a:t>
            </a:r>
            <a:endParaRPr/>
          </a:p>
          <a:p>
            <a:pPr marL="0" lvl="0" indent="0" algn="l" rtl="0">
              <a:spcBef>
                <a:spcPts val="0"/>
              </a:spcBef>
              <a:spcAft>
                <a:spcPts val="0"/>
              </a:spcAft>
              <a:buNone/>
            </a:pPr>
            <a:r>
              <a:rPr lang="en-US" sz="1200"/>
              <a:t>2. Duplicate Effective: Rerun the effective model using unchanged inputs. Document any numerical differences, including those associated with software versions.</a:t>
            </a:r>
            <a:endParaRPr/>
          </a:p>
          <a:p>
            <a:pPr marL="0" lvl="0" indent="0" algn="l" rtl="0">
              <a:spcBef>
                <a:spcPts val="0"/>
              </a:spcBef>
              <a:spcAft>
                <a:spcPts val="0"/>
              </a:spcAft>
              <a:buNone/>
            </a:pPr>
            <a:r>
              <a:rPr lang="en-US" sz="1200"/>
              <a:t>3. Corrected Effective, if needed: Make and document justified corrections to errors in the original model. This stage is separate from physical changes on the ground.</a:t>
            </a:r>
            <a:endParaRPr/>
          </a:p>
          <a:p>
            <a:pPr marL="0" lvl="0" indent="0" algn="l" rtl="0">
              <a:spcBef>
                <a:spcPts val="0"/>
              </a:spcBef>
              <a:spcAft>
                <a:spcPts val="0"/>
              </a:spcAft>
              <a:buNone/>
            </a:pPr>
            <a:r>
              <a:rPr lang="en-US" sz="1200"/>
              <a:t>4. Existing: Represent current preproject physical conditions and justified model refinements, including additional cross sections when needed.</a:t>
            </a:r>
            <a:endParaRPr/>
          </a:p>
          <a:p>
            <a:pPr marL="0" lvl="0" indent="0" algn="l" rtl="0">
              <a:spcBef>
                <a:spcPts val="0"/>
              </a:spcBef>
              <a:spcAft>
                <a:spcPts val="0"/>
              </a:spcAft>
              <a:buNone/>
            </a:pPr>
            <a:r>
              <a:rPr lang="en-US" sz="1200"/>
              <a:t>5. Proposed: Introduce the project change using a comparable model setup. Compare existing and proposed results to evaluate the project's effect on water-surface elevations and the surrounding study area. Carry common non-project refinements into both models so they do not become confused with the project effect.</a:t>
            </a:r>
            <a:endParaRPr/>
          </a:p>
          <a:p>
            <a:pPr marL="0" lvl="0" indent="0" algn="l" rtl="0">
              <a:spcBef>
                <a:spcPts val="0"/>
              </a:spcBef>
              <a:spcAft>
                <a:spcPts val="0"/>
              </a:spcAft>
              <a:buNone/>
            </a:pPr>
            <a:r>
              <a:rPr lang="en-US" sz="1200"/>
              <a:t>6. As-built, if constructed: Incorporate surveyed final grades and actual structure geometry, reconcile the completed work with the proposed condition and evaluate final results for the revision package.</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This is a typical sequence, not six universally required models. An unavailable or unsuitable effective model may require a supported alternative analytical basis. An approximate Zone A may require a new detailed study. Some studies revise hazards without a construction project. Where relevant, analysis must address floodplain and floodway changes and tie-ins to unaffected study reaches.</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The visual aids are conceptual illustrations. The river scenes do not represent a real site, model output, computed water-level change or flood extent. The check beside the last scene indicates verification of constructed conditions, not FEMA approval.</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Sources:</a:t>
            </a:r>
            <a:br>
              <a:rPr lang="en-US" sz="1200"/>
            </a:br>
            <a:r>
              <a:rPr lang="en-US"/>
              <a:t>44 CFR 65.6, supporting analysis and study tie-ins: https://www.ecfr.gov/current/title-44/chapter-I/subchapter-B/part-65/section-65.6</a:t>
            </a:r>
            <a:endParaRPr/>
          </a:p>
          <a:p>
            <a:pPr marL="0" lvl="0" indent="0" algn="l" rtl="0">
              <a:spcBef>
                <a:spcPts val="0"/>
              </a:spcBef>
              <a:spcAft>
                <a:spcPts val="0"/>
              </a:spcAft>
              <a:buNone/>
            </a:pPr>
            <a:r>
              <a:rPr lang="en-US"/>
              <a:t>National Flood Experts: NFE Stormwater Presentation - </a:t>
            </a:r>
            <a:r>
              <a:rPr lang="en-US" sz="1200"/>
              <a:t>slide 13 and speaker notes for the model sequence, slide 15 and notes for consistent comparisons, and slide 22 and notes for as-built analysis.</a:t>
            </a:r>
            <a:endParaRPr/>
          </a:p>
        </p:txBody>
      </p:sp>
      <p:sp>
        <p:nvSpPr>
          <p:cNvPr id="283" name="Google Shape;283;g3f8f3dc8dbc_1_6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387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f8f3dc8dbc_1_10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5" name="Google Shape;325;g3f8f3dc8dbc_1_10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This case is under review as stated in the supplied September 21, 2026 stormwater presentation. No approved CLOMR or completed LOMR outcome is asserted.</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The proposed residential development covers approximately 15 acres in Zone AE in Belle Glade, Palm Beach County, Florida. The supplied narrative describes 3–4 feet of structural fill and an 11 acre-foot wet pond. Average site grade would rise from approximately 8.3 to 12.0 feet. The slide uses the rounded fill range rather than relying on an unstated vertical datum for those grades.</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The effective hydraulic model could not be obtained despite the effective map's 2017 date. The team developed an alternative analytical basis. Flat terrain and the surrounding canal system supported using HEC-RAS 2D rain-on-grid to represent direct rainfall, infiltration, shallow overland flow and canals. The absence of the original model does not, by itself, dictate a specific alternative method. Method selection must fit the physical setting and supporting evidence.</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The model extended beyond the development into the City and agricultural fields. The case involved coordination with the City of Belle Glade and Palm Beach County. The supplied notes describe the need for MT-2 Form 1 involvement by both communities.</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The source image is a site/effective-map context image. It is not a model-domain map or a computed change-in-water-level map. No new model boundary, flow direction or affected-property polygon has been added. The geographical point is the scope described in the case narrative.</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The proposed storage and raised ground are evaluated as parts of a connected system. Neither the pond volume nor the fill height alone demonstrates the surrounding hydraulic response.</a:t>
            </a:r>
            <a:endParaRPr/>
          </a:p>
          <a:p>
            <a:pPr marL="0" lvl="0" indent="0" algn="l" rtl="0">
              <a:spcBef>
                <a:spcPts val="0"/>
              </a:spcBef>
              <a:spcAft>
                <a:spcPts val="0"/>
              </a:spcAft>
              <a:buNone/>
            </a:pPr>
            <a:endParaRPr/>
          </a:p>
          <a:p>
            <a:pPr marL="0" lvl="0" indent="0" algn="l" rtl="0">
              <a:spcBef>
                <a:spcPts val="0"/>
              </a:spcBef>
              <a:spcAft>
                <a:spcPts val="0"/>
              </a:spcAft>
              <a:buNone/>
            </a:pPr>
            <a:r>
              <a:rPr lang="en-US"/>
              <a:t>National Flood Experts: NFE Stormwater Presentation - </a:t>
            </a:r>
            <a:r>
              <a:rPr lang="en-US" sz="1200"/>
              <a:t>slide 20, its map image and speaker notes.</a:t>
            </a:r>
            <a:endParaRPr/>
          </a:p>
        </p:txBody>
      </p:sp>
      <p:sp>
        <p:nvSpPr>
          <p:cNvPr id="326" name="Google Shape;326;g3f8f3dc8dbc_1_10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5677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3f8f3dc8dbc_1_20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7" name="Google Shape;427;g3f8f3dc8dbc_1_20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Massey Creek is the completed-result example. The supplied case describes approximate Zone A mapping with no published base flood elevations or flood discharges and a boundary that did not follow the channel well. The team developed 1% annual-chance discharges through hydrologic analysis and used HEC-RAS 2D to define the flood path and BFEs.</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The supplied map identifies LOMR 25-10-0046P, effective February 12, 2026, and shows Zone AE with BFEs in the revised reach. Portions outside the detailed revision remain Zone A. The underlying FIRM panel label still shows its earlier panel date; the LOMR identifies the subsequent revision and effective date.</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The earlier source map includes the red revision-study overlay. It is identified on the slide rather than presented as a clean, unannotated before map. The two source images have been cropped to approximately the same reach, using common visible features, without changing their mapped information. This is a visual comparison, not a georeferenced area calculation. No acreage reduction is asserted.</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The result has several components. Engineering findings establish discharges and elevations. The spatial product defines the flood path, boundaries and BFEs. The regulatory record identifies the issued revision, its geographic scope and its effective date. Engineers can use the analytical record, communities can administer the applicable requirements, and determination professionals can identify and apply the effective mapping information.</a:t>
            </a:r>
            <a:endParaRPr/>
          </a:p>
          <a:p>
            <a:pPr marL="0" lvl="0" indent="0" algn="l" rtl="0">
              <a:spcBef>
                <a:spcPts val="0"/>
              </a:spcBef>
              <a:spcAft>
                <a:spcPts val="0"/>
              </a:spcAft>
              <a:buNone/>
            </a:pPr>
            <a:endParaRPr/>
          </a:p>
          <a:p>
            <a:pPr marL="0" lvl="0" indent="0" algn="l" rtl="0">
              <a:spcBef>
                <a:spcPts val="0"/>
              </a:spcBef>
              <a:spcAft>
                <a:spcPts val="0"/>
              </a:spcAft>
              <a:buNone/>
            </a:pPr>
            <a:r>
              <a:rPr lang="en-US" sz="1200"/>
              <a:t>Distinguish what changed in the analysis, what changed physically, and what changed in the regulatory record. This example demonstrates improved flood-hazard definition. A map change alone does not establish physical risk reduction or elimination of residual flood risk.</a:t>
            </a:r>
            <a:endParaRPr/>
          </a:p>
          <a:p>
            <a:pPr marL="0" lvl="0" indent="0" algn="l" rtl="0">
              <a:spcBef>
                <a:spcPts val="0"/>
              </a:spcBef>
              <a:spcAft>
                <a:spcPts val="0"/>
              </a:spcAft>
              <a:buNone/>
            </a:pPr>
            <a:endParaRPr/>
          </a:p>
          <a:p>
            <a:pPr marL="0" lvl="0" indent="0" algn="l" rtl="0">
              <a:spcBef>
                <a:spcPts val="0"/>
              </a:spcBef>
              <a:spcAft>
                <a:spcPts val="0"/>
              </a:spcAft>
              <a:buNone/>
            </a:pPr>
            <a:r>
              <a:rPr lang="en-US"/>
              <a:t>National Flood Experts: NFE Stormwater Presentation - </a:t>
            </a:r>
            <a:r>
              <a:rPr lang="en-US" sz="1200"/>
              <a:t>slide 23, its speaker notes and both map images</a:t>
            </a:r>
            <a:r>
              <a:rPr lang="en-US"/>
              <a:t>.</a:t>
            </a:r>
            <a:endParaRPr/>
          </a:p>
        </p:txBody>
      </p:sp>
      <p:sp>
        <p:nvSpPr>
          <p:cNvPr id="428" name="Google Shape;428;g3f8f3dc8dbc_1_20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h1ed5fed0a3444782_1_75:notes2"/>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h1ed5fed0a3444782_1_75:notes2"/>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600"/>
              </a:spcAft>
              <a:buNone/>
            </a:pPr>
            <a:endParaRPr lang="en-US" sz="1200" dirty="0">
              <a:solidFill>
                <a:schemeClr val="dk1"/>
              </a:solidFill>
              <a:latin typeface="Arial"/>
              <a:ea typeface="Arial"/>
              <a:cs typeface="Arial"/>
              <a:sym typeface="Arial"/>
            </a:endParaRPr>
          </a:p>
        </p:txBody>
      </p:sp>
      <p:sp>
        <p:nvSpPr>
          <p:cNvPr id="460" name="Google Shape;460;h1ed5fed0a3444782_1_75:notes2"/>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h1ed5fed0a3444782_1_75:notes3"/>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h1ed5fed0a3444782_1_75:notes3"/>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600"/>
              </a:spcAft>
              <a:buNone/>
            </a:pPr>
            <a:endParaRPr lang="en-US" sz="1200" dirty="0">
              <a:solidFill>
                <a:schemeClr val="dk1"/>
              </a:solidFill>
              <a:latin typeface="Arial"/>
              <a:ea typeface="Arial"/>
              <a:cs typeface="Arial"/>
              <a:sym typeface="Arial"/>
            </a:endParaRPr>
          </a:p>
        </p:txBody>
      </p:sp>
      <p:sp>
        <p:nvSpPr>
          <p:cNvPr id="460" name="Google Shape;460;h1ed5fed0a3444782_1_75:notes3"/>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h1ed5fed0a3444782_1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h1ed5fed0a3444782_1_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Arial"/>
                <a:ea typeface="Arial"/>
                <a:cs typeface="Arial"/>
                <a:sym typeface="Arial"/>
              </a:rPr>
              <a:t>Talking points</a:t>
            </a:r>
            <a:endParaRPr/>
          </a:p>
          <a:p>
            <a:pPr marL="0" lvl="0" indent="0" algn="l" rtl="0">
              <a:spcBef>
                <a:spcPts val="0"/>
              </a:spcBef>
              <a:spcAft>
                <a:spcPts val="0"/>
              </a:spcAft>
              <a:buNone/>
            </a:pPr>
            <a:r>
              <a:rPr lang="en-US" sz="1200">
                <a:solidFill>
                  <a:schemeClr val="dk1"/>
                </a:solidFill>
                <a:latin typeface="Arial"/>
                <a:ea typeface="Arial"/>
                <a:cs typeface="Arial"/>
                <a:sym typeface="Arial"/>
              </a:rPr>
              <a:t>1) Different questions. The FIRM asks: is the floor above the 1% flood level? That drives mandatory purchase and floodplain rules. Risk Rating 2.0 asks: what does the risk cost? It does not use the zone at all — it uses distance to river (84–154 m here), elevation above river (~19–22 ft), relative elevation (the cabins sit 51–63 ft below the surrounding terrain), drainage area (223 km²), first-floor height (1.3–1.8 ft), foundation and replacement cost. Result: $6,012–$6,387 a year per cabin on $500K/$100K limits</a:t>
            </a:r>
            <a:r>
              <a:rPr lang="en-US"/>
              <a:t>.</a:t>
            </a:r>
            <a:br>
              <a:rPr lang="en-US" sz="1200">
                <a:solidFill>
                  <a:schemeClr val="dk1"/>
                </a:solidFill>
                <a:latin typeface="Arial"/>
                <a:ea typeface="Arial"/>
                <a:cs typeface="Arial"/>
                <a:sym typeface="Arial"/>
              </a:rPr>
            </a:br>
            <a:endParaRPr/>
          </a:p>
          <a:p>
            <a:pPr marL="0" lvl="0" indent="0" algn="l" rtl="0">
              <a:spcBef>
                <a:spcPts val="0"/>
              </a:spcBef>
              <a:spcAft>
                <a:spcPts val="0"/>
              </a:spcAft>
              <a:buNone/>
            </a:pPr>
            <a:r>
              <a:rPr lang="en-US" sz="1200">
                <a:solidFill>
                  <a:schemeClr val="dk1"/>
                </a:solidFill>
                <a:latin typeface="Arial"/>
                <a:ea typeface="Arial"/>
                <a:cs typeface="Arial"/>
                <a:sym typeface="Arial"/>
              </a:rPr>
              <a:t>2) The LOMA was right and irrelevant. FEMA's 2013 amendment removed 15 Guadalupe-site buildings because their floors were above the BFE (Bubble Inn floor 1,845 ft vs. BFE 1,836 ft). The Hunt gauge rose from 7.6 ft to 37.52 ft; added to the 1,821 ft river elevation in the Flocom data, the July 4 water surface was roughly 1,851 ft — about 15 ft above BFE and 6–10 ft over the cabin floors. Independent reconstructions put the South Fork discharge near a 1-in-250-year event. A LOMA is a statement about the 1% flood, not the tail.</a:t>
            </a:r>
            <a:br>
              <a:rPr lang="en-US" sz="1200">
                <a:solidFill>
                  <a:schemeClr val="dk1"/>
                </a:solidFill>
                <a:latin typeface="Arial"/>
                <a:ea typeface="Arial"/>
                <a:cs typeface="Arial"/>
                <a:sym typeface="Arial"/>
              </a:rPr>
            </a:br>
            <a:endParaRPr/>
          </a:p>
          <a:p>
            <a:pPr marL="0" lvl="0" indent="0" algn="l" rtl="0">
              <a:spcBef>
                <a:spcPts val="0"/>
              </a:spcBef>
              <a:spcAft>
                <a:spcPts val="0"/>
              </a:spcAft>
              <a:buNone/>
            </a:pPr>
            <a:r>
              <a:rPr lang="en-US" sz="1200">
                <a:solidFill>
                  <a:schemeClr val="dk1"/>
                </a:solidFill>
                <a:latin typeface="Arial"/>
                <a:ea typeface="Arial"/>
                <a:cs typeface="Arial"/>
                <a:sym typeface="Arial"/>
              </a:rPr>
              <a:t>3) Signal never delivered. LOMA → no mandatory purchase → no policy → no RR2.0 quote → no price signal. Kerr County had about 466 NFIP contracts against 21,349 residential structures (Neptune Flood via Triple-I).</a:t>
            </a:r>
            <a:endParaRPr/>
          </a:p>
          <a:p>
            <a:pPr marL="0" lvl="0" indent="0" algn="l" rtl="0">
              <a:spcBef>
                <a:spcPts val="0"/>
              </a:spcBef>
              <a:spcAft>
                <a:spcPts val="0"/>
              </a:spcAft>
              <a:buNone/>
            </a:pPr>
            <a:r>
              <a:rPr lang="en-US" sz="1200">
                <a:solidFill>
                  <a:schemeClr val="dk1"/>
                </a:solidFill>
                <a:latin typeface="Arial"/>
                <a:ea typeface="Arial"/>
                <a:cs typeface="Arial"/>
                <a:sym typeface="Arial"/>
              </a:rPr>
              <a:t>Why the rate is credible: Milliman built RR2.0 on three commercial cat models calibrated to 26 years of NFIP claims, GLM-fitted factors, HUC12 territories, and documented it against ten ASOPs; GAO (2023) found it improved actuarial soundness. Notably, Milliman deliberately gave </a:t>
            </a:r>
            <a:r>
              <a:rPr lang="en-US" sz="1200" b="1">
                <a:solidFill>
                  <a:schemeClr val="dk1"/>
                </a:solidFill>
              </a:rPr>
              <a:t>LESS credit for elevation above river than the models indicated</a:t>
            </a:r>
            <a:r>
              <a:rPr lang="en-US" sz="1200">
                <a:solidFill>
                  <a:schemeClr val="dk1"/>
                </a:solidFill>
                <a:latin typeface="Arial"/>
                <a:ea typeface="Arial"/>
                <a:cs typeface="Arial"/>
                <a:sym typeface="Arial"/>
              </a:rPr>
              <a:t> — the conservatism cut the right way here. Within-site premium spread is only 6%: location dominates.</a:t>
            </a:r>
            <a:br>
              <a:rPr lang="en-US" sz="1200">
                <a:solidFill>
                  <a:schemeClr val="dk1"/>
                </a:solidFill>
                <a:latin typeface="Arial"/>
                <a:ea typeface="Arial"/>
                <a:cs typeface="Arial"/>
                <a:sym typeface="Arial"/>
              </a:rPr>
            </a:br>
            <a:endParaRPr/>
          </a:p>
          <a:p>
            <a:pPr marL="0" lvl="0" indent="0" algn="l" rtl="0">
              <a:spcBef>
                <a:spcPts val="0"/>
              </a:spcBef>
              <a:spcAft>
                <a:spcPts val="0"/>
              </a:spcAft>
              <a:buNone/>
            </a:pPr>
            <a:r>
              <a:rPr lang="en-US" sz="1200" i="1">
                <a:solidFill>
                  <a:schemeClr val="dk1"/>
                </a:solidFill>
                <a:latin typeface="Arial"/>
                <a:ea typeface="Arial"/>
                <a:cs typeface="Arial"/>
                <a:sym typeface="Arial"/>
              </a:rPr>
              <a:t>Caveats: Bubble Inn is coded as a basement in the file (1.30 factor), almost certainly a data-entry issue; corrected to slab it would price ~</a:t>
            </a:r>
            <a:r>
              <a:rPr lang="en-US" i="1"/>
              <a:t>$1,352.46 lower (decreased premium)</a:t>
            </a:r>
            <a:r>
              <a:rPr lang="en-US" sz="1200" i="1">
                <a:solidFill>
                  <a:schemeClr val="dk1"/>
                </a:solidFill>
                <a:latin typeface="Arial"/>
                <a:ea typeface="Arial"/>
                <a:cs typeface="Arial"/>
                <a:sym typeface="Arial"/>
              </a:rPr>
              <a:t>. A rate is an expected-value estimate, not a forecast of which year the tail arrives, and it carries no life-safety content.</a:t>
            </a:r>
            <a:endParaRPr i="1"/>
          </a:p>
        </p:txBody>
      </p:sp>
      <p:sp>
        <p:nvSpPr>
          <p:cNvPr id="460" name="Google Shape;460;h1ed5fed0a3444782_1_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160"/>
        <p:cNvGrpSpPr/>
        <p:nvPr/>
      </p:nvGrpSpPr>
      <p:grpSpPr>
        <a:xfrm>
          <a:off x="0" y="0"/>
          <a:ext cx="0" cy="0"/>
          <a:chOff x="0" y="0"/>
          <a:chExt cx="0" cy="0"/>
        </a:xfrm>
      </p:grpSpPr>
    </p:spTree>
    <p:extLst>
      <p:ext uri="{BB962C8B-B14F-4D97-AF65-F5344CB8AC3E}">
        <p14:creationId xmlns:p14="http://schemas.microsoft.com/office/powerpoint/2010/main" val="786129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4A591-7C8C-4625-A42A-F4581DA2D40E}"/>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6929ACA5-1DB9-F921-0858-21BC8BC10BBB}"/>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A02A5CC0-A9B0-189B-27E7-1D61E14312F4}"/>
              </a:ext>
            </a:extLst>
          </p:cNvPr>
          <p:cNvSpPr>
            <a:spLocks noGrp="1"/>
          </p:cNvSpPr>
          <p:nvPr>
            <p:ph type="dt" sz="half" idx="10"/>
          </p:nvPr>
        </p:nvSpPr>
        <p:spPr/>
        <p:txBody>
          <a:bodyPr/>
          <a:lstStyle/>
          <a:p>
            <a:fld id="{B945F1D6-B2B4-491B-8B6E-F1C30E02ABBD}" type="datetimeFigureOut">
              <a:rPr lang="en-US" smtClean="0"/>
              <a:t>10/6/2026</a:t>
            </a:fld>
            <a:endParaRPr lang="en-US"/>
          </a:p>
        </p:txBody>
      </p:sp>
      <p:sp>
        <p:nvSpPr>
          <p:cNvPr id="5" name="Footer Placeholder 4">
            <a:extLst>
              <a:ext uri="{FF2B5EF4-FFF2-40B4-BE49-F238E27FC236}">
                <a16:creationId xmlns:a16="http://schemas.microsoft.com/office/drawing/2014/main" id="{B5509279-6B31-C4F9-4711-1C696426E0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B284E7-093A-1225-3792-A3C9A7CA149C}"/>
              </a:ext>
            </a:extLst>
          </p:cNvPr>
          <p:cNvSpPr>
            <a:spLocks noGrp="1"/>
          </p:cNvSpPr>
          <p:nvPr>
            <p:ph type="sldNum" sz="quarter" idx="12"/>
          </p:nvPr>
        </p:nvSpPr>
        <p:spPr/>
        <p:txBody>
          <a:bodyPr/>
          <a:lstStyle/>
          <a:p>
            <a:fld id="{98B08F2B-7419-4653-B00A-4DDF20ECC4EF}" type="slidenum">
              <a:rPr lang="en-US" smtClean="0"/>
              <a:t>‹#›</a:t>
            </a:fld>
            <a:endParaRPr lang="en-US"/>
          </a:p>
        </p:txBody>
      </p:sp>
    </p:spTree>
    <p:extLst>
      <p:ext uri="{BB962C8B-B14F-4D97-AF65-F5344CB8AC3E}">
        <p14:creationId xmlns:p14="http://schemas.microsoft.com/office/powerpoint/2010/main" val="1550119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6AA58-FB4A-6B92-709D-CDE0D79723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5FBA47-5FE3-8CCC-89DD-3A39A59E07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5616C0-0B18-BDF4-21C8-ED0BC2CB15F3}"/>
              </a:ext>
            </a:extLst>
          </p:cNvPr>
          <p:cNvSpPr>
            <a:spLocks noGrp="1"/>
          </p:cNvSpPr>
          <p:nvPr>
            <p:ph type="dt" sz="half" idx="10"/>
          </p:nvPr>
        </p:nvSpPr>
        <p:spPr/>
        <p:txBody>
          <a:bodyPr/>
          <a:lstStyle/>
          <a:p>
            <a:fld id="{B945F1D6-B2B4-491B-8B6E-F1C30E02ABBD}" type="datetimeFigureOut">
              <a:rPr lang="en-US" smtClean="0"/>
              <a:t>10/6/2026</a:t>
            </a:fld>
            <a:endParaRPr lang="en-US"/>
          </a:p>
        </p:txBody>
      </p:sp>
      <p:sp>
        <p:nvSpPr>
          <p:cNvPr id="5" name="Footer Placeholder 4">
            <a:extLst>
              <a:ext uri="{FF2B5EF4-FFF2-40B4-BE49-F238E27FC236}">
                <a16:creationId xmlns:a16="http://schemas.microsoft.com/office/drawing/2014/main" id="{A0895F5C-902B-58DE-291B-3695E48B44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E74DD6-11ED-DB85-5149-1CB62E68EBC6}"/>
              </a:ext>
            </a:extLst>
          </p:cNvPr>
          <p:cNvSpPr>
            <a:spLocks noGrp="1"/>
          </p:cNvSpPr>
          <p:nvPr>
            <p:ph type="sldNum" sz="quarter" idx="12"/>
          </p:nvPr>
        </p:nvSpPr>
        <p:spPr/>
        <p:txBody>
          <a:bodyPr/>
          <a:lstStyle/>
          <a:p>
            <a:fld id="{98B08F2B-7419-4653-B00A-4DDF20ECC4EF}" type="slidenum">
              <a:rPr lang="en-US" smtClean="0"/>
              <a:t>‹#›</a:t>
            </a:fld>
            <a:endParaRPr lang="en-US"/>
          </a:p>
        </p:txBody>
      </p:sp>
    </p:spTree>
    <p:extLst>
      <p:ext uri="{BB962C8B-B14F-4D97-AF65-F5344CB8AC3E}">
        <p14:creationId xmlns:p14="http://schemas.microsoft.com/office/powerpoint/2010/main" val="5870415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1558E-BAD5-C3DB-7EA1-A389FCA0F545}"/>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9F1234BE-B4DC-C5B9-2F1B-1DD348EC4D60}"/>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A54ED2-6A33-A9B9-D0B3-E310C4CFD6BE}"/>
              </a:ext>
            </a:extLst>
          </p:cNvPr>
          <p:cNvSpPr>
            <a:spLocks noGrp="1"/>
          </p:cNvSpPr>
          <p:nvPr>
            <p:ph type="dt" sz="half" idx="10"/>
          </p:nvPr>
        </p:nvSpPr>
        <p:spPr/>
        <p:txBody>
          <a:bodyPr/>
          <a:lstStyle/>
          <a:p>
            <a:fld id="{B945F1D6-B2B4-491B-8B6E-F1C30E02ABBD}" type="datetimeFigureOut">
              <a:rPr lang="en-US" smtClean="0"/>
              <a:t>10/6/2026</a:t>
            </a:fld>
            <a:endParaRPr lang="en-US"/>
          </a:p>
        </p:txBody>
      </p:sp>
      <p:sp>
        <p:nvSpPr>
          <p:cNvPr id="5" name="Footer Placeholder 4">
            <a:extLst>
              <a:ext uri="{FF2B5EF4-FFF2-40B4-BE49-F238E27FC236}">
                <a16:creationId xmlns:a16="http://schemas.microsoft.com/office/drawing/2014/main" id="{4A9CBC2B-33C0-3880-7E7A-CC657F657A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D78FD1-BCC6-6D52-79CB-A22CACF6F072}"/>
              </a:ext>
            </a:extLst>
          </p:cNvPr>
          <p:cNvSpPr>
            <a:spLocks noGrp="1"/>
          </p:cNvSpPr>
          <p:nvPr>
            <p:ph type="sldNum" sz="quarter" idx="12"/>
          </p:nvPr>
        </p:nvSpPr>
        <p:spPr/>
        <p:txBody>
          <a:bodyPr/>
          <a:lstStyle/>
          <a:p>
            <a:fld id="{98B08F2B-7419-4653-B00A-4DDF20ECC4EF}" type="slidenum">
              <a:rPr lang="en-US" smtClean="0"/>
              <a:t>‹#›</a:t>
            </a:fld>
            <a:endParaRPr lang="en-US"/>
          </a:p>
        </p:txBody>
      </p:sp>
    </p:spTree>
    <p:extLst>
      <p:ext uri="{BB962C8B-B14F-4D97-AF65-F5344CB8AC3E}">
        <p14:creationId xmlns:p14="http://schemas.microsoft.com/office/powerpoint/2010/main" val="14892484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50E1-CB8B-EBDF-790B-829C89B0D4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55D00C-00E9-8B9D-DAC2-FB86CF0D04D0}"/>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4C3FF3-35E4-D3AD-A758-EB5185DF67A2}"/>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EB658C-199A-BC4F-29A7-42EB7ECC31DE}"/>
              </a:ext>
            </a:extLst>
          </p:cNvPr>
          <p:cNvSpPr>
            <a:spLocks noGrp="1"/>
          </p:cNvSpPr>
          <p:nvPr>
            <p:ph type="dt" sz="half" idx="10"/>
          </p:nvPr>
        </p:nvSpPr>
        <p:spPr/>
        <p:txBody>
          <a:bodyPr/>
          <a:lstStyle/>
          <a:p>
            <a:fld id="{B945F1D6-B2B4-491B-8B6E-F1C30E02ABBD}" type="datetimeFigureOut">
              <a:rPr lang="en-US" smtClean="0"/>
              <a:t>10/6/2026</a:t>
            </a:fld>
            <a:endParaRPr lang="en-US"/>
          </a:p>
        </p:txBody>
      </p:sp>
      <p:sp>
        <p:nvSpPr>
          <p:cNvPr id="6" name="Footer Placeholder 5">
            <a:extLst>
              <a:ext uri="{FF2B5EF4-FFF2-40B4-BE49-F238E27FC236}">
                <a16:creationId xmlns:a16="http://schemas.microsoft.com/office/drawing/2014/main" id="{A7622013-67D2-2470-4CE2-D9F4F713AC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E2419D-CB13-EFD5-73A7-794C208873BC}"/>
              </a:ext>
            </a:extLst>
          </p:cNvPr>
          <p:cNvSpPr>
            <a:spLocks noGrp="1"/>
          </p:cNvSpPr>
          <p:nvPr>
            <p:ph type="sldNum" sz="quarter" idx="12"/>
          </p:nvPr>
        </p:nvSpPr>
        <p:spPr/>
        <p:txBody>
          <a:bodyPr/>
          <a:lstStyle/>
          <a:p>
            <a:fld id="{98B08F2B-7419-4653-B00A-4DDF20ECC4EF}" type="slidenum">
              <a:rPr lang="en-US" smtClean="0"/>
              <a:t>‹#›</a:t>
            </a:fld>
            <a:endParaRPr lang="en-US"/>
          </a:p>
        </p:txBody>
      </p:sp>
    </p:spTree>
    <p:extLst>
      <p:ext uri="{BB962C8B-B14F-4D97-AF65-F5344CB8AC3E}">
        <p14:creationId xmlns:p14="http://schemas.microsoft.com/office/powerpoint/2010/main" val="2420848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17A63-D5A4-48B4-7201-15EB97BF9015}"/>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34262147-591F-7855-E678-DC66228D01C7}"/>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92426EBD-78BA-1840-F4C4-40CCA71ABEA8}"/>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5987DD-5CB3-4E8F-1339-16130A18DA0D}"/>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7E875DED-DA25-43CC-BFF6-E905C9E7C4D6}"/>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550A9A4-0C51-7458-975C-4D222608F2ED}"/>
              </a:ext>
            </a:extLst>
          </p:cNvPr>
          <p:cNvSpPr>
            <a:spLocks noGrp="1"/>
          </p:cNvSpPr>
          <p:nvPr>
            <p:ph type="dt" sz="half" idx="10"/>
          </p:nvPr>
        </p:nvSpPr>
        <p:spPr/>
        <p:txBody>
          <a:bodyPr/>
          <a:lstStyle/>
          <a:p>
            <a:fld id="{B945F1D6-B2B4-491B-8B6E-F1C30E02ABBD}" type="datetimeFigureOut">
              <a:rPr lang="en-US" smtClean="0"/>
              <a:t>10/6/2026</a:t>
            </a:fld>
            <a:endParaRPr lang="en-US"/>
          </a:p>
        </p:txBody>
      </p:sp>
      <p:sp>
        <p:nvSpPr>
          <p:cNvPr id="8" name="Footer Placeholder 7">
            <a:extLst>
              <a:ext uri="{FF2B5EF4-FFF2-40B4-BE49-F238E27FC236}">
                <a16:creationId xmlns:a16="http://schemas.microsoft.com/office/drawing/2014/main" id="{EA3CE272-37AA-0EAF-935C-F93FDD4ADE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A09CA4-A487-2850-A0C8-10C391BB38D3}"/>
              </a:ext>
            </a:extLst>
          </p:cNvPr>
          <p:cNvSpPr>
            <a:spLocks noGrp="1"/>
          </p:cNvSpPr>
          <p:nvPr>
            <p:ph type="sldNum" sz="quarter" idx="12"/>
          </p:nvPr>
        </p:nvSpPr>
        <p:spPr/>
        <p:txBody>
          <a:bodyPr/>
          <a:lstStyle/>
          <a:p>
            <a:fld id="{98B08F2B-7419-4653-B00A-4DDF20ECC4EF}" type="slidenum">
              <a:rPr lang="en-US" smtClean="0"/>
              <a:t>‹#›</a:t>
            </a:fld>
            <a:endParaRPr lang="en-US"/>
          </a:p>
        </p:txBody>
      </p:sp>
    </p:spTree>
    <p:extLst>
      <p:ext uri="{BB962C8B-B14F-4D97-AF65-F5344CB8AC3E}">
        <p14:creationId xmlns:p14="http://schemas.microsoft.com/office/powerpoint/2010/main" val="1146597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174C3-E000-3F63-F86A-0EB7ECE88F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6EA218-F20D-934F-0200-992671192697}"/>
              </a:ext>
            </a:extLst>
          </p:cNvPr>
          <p:cNvSpPr>
            <a:spLocks noGrp="1"/>
          </p:cNvSpPr>
          <p:nvPr>
            <p:ph type="dt" sz="half" idx="10"/>
          </p:nvPr>
        </p:nvSpPr>
        <p:spPr/>
        <p:txBody>
          <a:bodyPr/>
          <a:lstStyle/>
          <a:p>
            <a:fld id="{B945F1D6-B2B4-491B-8B6E-F1C30E02ABBD}" type="datetimeFigureOut">
              <a:rPr lang="en-US" smtClean="0"/>
              <a:t>10/6/2026</a:t>
            </a:fld>
            <a:endParaRPr lang="en-US"/>
          </a:p>
        </p:txBody>
      </p:sp>
      <p:sp>
        <p:nvSpPr>
          <p:cNvPr id="4" name="Footer Placeholder 3">
            <a:extLst>
              <a:ext uri="{FF2B5EF4-FFF2-40B4-BE49-F238E27FC236}">
                <a16:creationId xmlns:a16="http://schemas.microsoft.com/office/drawing/2014/main" id="{DD1ED5D1-CCF2-6792-1CDE-E23CE2B98F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3E24332-96E1-1C71-63EF-8424F3748D30}"/>
              </a:ext>
            </a:extLst>
          </p:cNvPr>
          <p:cNvSpPr>
            <a:spLocks noGrp="1"/>
          </p:cNvSpPr>
          <p:nvPr>
            <p:ph type="sldNum" sz="quarter" idx="12"/>
          </p:nvPr>
        </p:nvSpPr>
        <p:spPr/>
        <p:txBody>
          <a:bodyPr/>
          <a:lstStyle/>
          <a:p>
            <a:fld id="{98B08F2B-7419-4653-B00A-4DDF20ECC4EF}" type="slidenum">
              <a:rPr lang="en-US" smtClean="0"/>
              <a:t>‹#›</a:t>
            </a:fld>
            <a:endParaRPr lang="en-US"/>
          </a:p>
        </p:txBody>
      </p:sp>
    </p:spTree>
    <p:extLst>
      <p:ext uri="{BB962C8B-B14F-4D97-AF65-F5344CB8AC3E}">
        <p14:creationId xmlns:p14="http://schemas.microsoft.com/office/powerpoint/2010/main" val="28912676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9E64FE-FDEE-2BD6-83AD-11F2AB2D43B6}"/>
              </a:ext>
            </a:extLst>
          </p:cNvPr>
          <p:cNvSpPr>
            <a:spLocks noGrp="1"/>
          </p:cNvSpPr>
          <p:nvPr>
            <p:ph type="dt" sz="half" idx="10"/>
          </p:nvPr>
        </p:nvSpPr>
        <p:spPr/>
        <p:txBody>
          <a:bodyPr/>
          <a:lstStyle/>
          <a:p>
            <a:fld id="{B945F1D6-B2B4-491B-8B6E-F1C30E02ABBD}" type="datetimeFigureOut">
              <a:rPr lang="en-US" smtClean="0"/>
              <a:t>10/6/2026</a:t>
            </a:fld>
            <a:endParaRPr lang="en-US"/>
          </a:p>
        </p:txBody>
      </p:sp>
      <p:sp>
        <p:nvSpPr>
          <p:cNvPr id="3" name="Footer Placeholder 2">
            <a:extLst>
              <a:ext uri="{FF2B5EF4-FFF2-40B4-BE49-F238E27FC236}">
                <a16:creationId xmlns:a16="http://schemas.microsoft.com/office/drawing/2014/main" id="{34C37AB6-3012-830F-1F69-CCFE512DEC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41CE02-90A6-53B8-8BD7-920C96EB8BAB}"/>
              </a:ext>
            </a:extLst>
          </p:cNvPr>
          <p:cNvSpPr>
            <a:spLocks noGrp="1"/>
          </p:cNvSpPr>
          <p:nvPr>
            <p:ph type="sldNum" sz="quarter" idx="12"/>
          </p:nvPr>
        </p:nvSpPr>
        <p:spPr/>
        <p:txBody>
          <a:bodyPr/>
          <a:lstStyle/>
          <a:p>
            <a:fld id="{98B08F2B-7419-4653-B00A-4DDF20ECC4EF}" type="slidenum">
              <a:rPr lang="en-US" smtClean="0"/>
              <a:t>‹#›</a:t>
            </a:fld>
            <a:endParaRPr lang="en-US"/>
          </a:p>
        </p:txBody>
      </p:sp>
    </p:spTree>
    <p:extLst>
      <p:ext uri="{BB962C8B-B14F-4D97-AF65-F5344CB8AC3E}">
        <p14:creationId xmlns:p14="http://schemas.microsoft.com/office/powerpoint/2010/main" val="2694786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256BF-CBBD-E350-0164-31780173E324}"/>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84CFDEE9-6652-13D5-5232-5AC259CA22E8}"/>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4CF9DA-A54B-25BA-B384-83E03FF57B05}"/>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69DD3257-517A-EAB2-D1B3-FDE863BAAFEF}"/>
              </a:ext>
            </a:extLst>
          </p:cNvPr>
          <p:cNvSpPr>
            <a:spLocks noGrp="1"/>
          </p:cNvSpPr>
          <p:nvPr>
            <p:ph type="dt" sz="half" idx="10"/>
          </p:nvPr>
        </p:nvSpPr>
        <p:spPr/>
        <p:txBody>
          <a:bodyPr/>
          <a:lstStyle/>
          <a:p>
            <a:fld id="{B945F1D6-B2B4-491B-8B6E-F1C30E02ABBD}" type="datetimeFigureOut">
              <a:rPr lang="en-US" smtClean="0"/>
              <a:t>10/6/2026</a:t>
            </a:fld>
            <a:endParaRPr lang="en-US"/>
          </a:p>
        </p:txBody>
      </p:sp>
      <p:sp>
        <p:nvSpPr>
          <p:cNvPr id="6" name="Footer Placeholder 5">
            <a:extLst>
              <a:ext uri="{FF2B5EF4-FFF2-40B4-BE49-F238E27FC236}">
                <a16:creationId xmlns:a16="http://schemas.microsoft.com/office/drawing/2014/main" id="{BF1559EE-CC50-DD3A-DE21-6169C7A30A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17E284-A039-1C3E-AC0A-8180AF9749C1}"/>
              </a:ext>
            </a:extLst>
          </p:cNvPr>
          <p:cNvSpPr>
            <a:spLocks noGrp="1"/>
          </p:cNvSpPr>
          <p:nvPr>
            <p:ph type="sldNum" sz="quarter" idx="12"/>
          </p:nvPr>
        </p:nvSpPr>
        <p:spPr/>
        <p:txBody>
          <a:bodyPr/>
          <a:lstStyle/>
          <a:p>
            <a:fld id="{98B08F2B-7419-4653-B00A-4DDF20ECC4EF}" type="slidenum">
              <a:rPr lang="en-US" smtClean="0"/>
              <a:t>‹#›</a:t>
            </a:fld>
            <a:endParaRPr lang="en-US"/>
          </a:p>
        </p:txBody>
      </p:sp>
    </p:spTree>
    <p:extLst>
      <p:ext uri="{BB962C8B-B14F-4D97-AF65-F5344CB8AC3E}">
        <p14:creationId xmlns:p14="http://schemas.microsoft.com/office/powerpoint/2010/main" val="31354530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EF36F-3232-AA9B-479C-35CE128240D7}"/>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24DD8809-2616-62F7-3DDF-96B99E3E9CDC}"/>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4AC56A9C-1A66-4EA6-28D4-57CC6A514D6E}"/>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C446B8E9-A214-6A6C-EA11-32FD37260E89}"/>
              </a:ext>
            </a:extLst>
          </p:cNvPr>
          <p:cNvSpPr>
            <a:spLocks noGrp="1"/>
          </p:cNvSpPr>
          <p:nvPr>
            <p:ph type="dt" sz="half" idx="10"/>
          </p:nvPr>
        </p:nvSpPr>
        <p:spPr/>
        <p:txBody>
          <a:bodyPr/>
          <a:lstStyle/>
          <a:p>
            <a:fld id="{B945F1D6-B2B4-491B-8B6E-F1C30E02ABBD}" type="datetimeFigureOut">
              <a:rPr lang="en-US" smtClean="0"/>
              <a:t>10/6/2026</a:t>
            </a:fld>
            <a:endParaRPr lang="en-US"/>
          </a:p>
        </p:txBody>
      </p:sp>
      <p:sp>
        <p:nvSpPr>
          <p:cNvPr id="6" name="Footer Placeholder 5">
            <a:extLst>
              <a:ext uri="{FF2B5EF4-FFF2-40B4-BE49-F238E27FC236}">
                <a16:creationId xmlns:a16="http://schemas.microsoft.com/office/drawing/2014/main" id="{B170EB42-2C7C-FB80-007A-0F183CAC1C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C08BE8-F9D4-C048-BE3D-723034AC96BE}"/>
              </a:ext>
            </a:extLst>
          </p:cNvPr>
          <p:cNvSpPr>
            <a:spLocks noGrp="1"/>
          </p:cNvSpPr>
          <p:nvPr>
            <p:ph type="sldNum" sz="quarter" idx="12"/>
          </p:nvPr>
        </p:nvSpPr>
        <p:spPr/>
        <p:txBody>
          <a:bodyPr/>
          <a:lstStyle/>
          <a:p>
            <a:fld id="{98B08F2B-7419-4653-B00A-4DDF20ECC4EF}" type="slidenum">
              <a:rPr lang="en-US" smtClean="0"/>
              <a:t>‹#›</a:t>
            </a:fld>
            <a:endParaRPr lang="en-US"/>
          </a:p>
        </p:txBody>
      </p:sp>
    </p:spTree>
    <p:extLst>
      <p:ext uri="{BB962C8B-B14F-4D97-AF65-F5344CB8AC3E}">
        <p14:creationId xmlns:p14="http://schemas.microsoft.com/office/powerpoint/2010/main" val="464258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C50A0-96AF-10BF-6787-3BCB9254009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1D22C8-A668-FA57-C1E5-793AA87274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92693E-7084-AA71-1930-388A928CBDAF}"/>
              </a:ext>
            </a:extLst>
          </p:cNvPr>
          <p:cNvSpPr>
            <a:spLocks noGrp="1"/>
          </p:cNvSpPr>
          <p:nvPr>
            <p:ph type="dt" sz="half" idx="10"/>
          </p:nvPr>
        </p:nvSpPr>
        <p:spPr/>
        <p:txBody>
          <a:bodyPr/>
          <a:lstStyle/>
          <a:p>
            <a:fld id="{B945F1D6-B2B4-491B-8B6E-F1C30E02ABBD}" type="datetimeFigureOut">
              <a:rPr lang="en-US" smtClean="0"/>
              <a:t>10/6/2026</a:t>
            </a:fld>
            <a:endParaRPr lang="en-US"/>
          </a:p>
        </p:txBody>
      </p:sp>
      <p:sp>
        <p:nvSpPr>
          <p:cNvPr id="5" name="Footer Placeholder 4">
            <a:extLst>
              <a:ext uri="{FF2B5EF4-FFF2-40B4-BE49-F238E27FC236}">
                <a16:creationId xmlns:a16="http://schemas.microsoft.com/office/drawing/2014/main" id="{A5E751A6-2EE5-DA17-512A-251AA6A087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6581DF-9167-AADC-D79B-865085B933DE}"/>
              </a:ext>
            </a:extLst>
          </p:cNvPr>
          <p:cNvSpPr>
            <a:spLocks noGrp="1"/>
          </p:cNvSpPr>
          <p:nvPr>
            <p:ph type="sldNum" sz="quarter" idx="12"/>
          </p:nvPr>
        </p:nvSpPr>
        <p:spPr/>
        <p:txBody>
          <a:bodyPr/>
          <a:lstStyle/>
          <a:p>
            <a:fld id="{98B08F2B-7419-4653-B00A-4DDF20ECC4EF}" type="slidenum">
              <a:rPr lang="en-US" smtClean="0"/>
              <a:t>‹#›</a:t>
            </a:fld>
            <a:endParaRPr lang="en-US"/>
          </a:p>
        </p:txBody>
      </p:sp>
    </p:spTree>
    <p:extLst>
      <p:ext uri="{BB962C8B-B14F-4D97-AF65-F5344CB8AC3E}">
        <p14:creationId xmlns:p14="http://schemas.microsoft.com/office/powerpoint/2010/main" val="26889651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9049A0-E414-9328-C128-51AEBB61EB0D}"/>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B6A726-471B-B61C-6743-4590273BAF39}"/>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EED273-8D4C-1854-4FA4-24C003BB407D}"/>
              </a:ext>
            </a:extLst>
          </p:cNvPr>
          <p:cNvSpPr>
            <a:spLocks noGrp="1"/>
          </p:cNvSpPr>
          <p:nvPr>
            <p:ph type="dt" sz="half" idx="10"/>
          </p:nvPr>
        </p:nvSpPr>
        <p:spPr/>
        <p:txBody>
          <a:bodyPr/>
          <a:lstStyle/>
          <a:p>
            <a:fld id="{B945F1D6-B2B4-491B-8B6E-F1C30E02ABBD}" type="datetimeFigureOut">
              <a:rPr lang="en-US" smtClean="0"/>
              <a:t>10/6/2026</a:t>
            </a:fld>
            <a:endParaRPr lang="en-US"/>
          </a:p>
        </p:txBody>
      </p:sp>
      <p:sp>
        <p:nvSpPr>
          <p:cNvPr id="5" name="Footer Placeholder 4">
            <a:extLst>
              <a:ext uri="{FF2B5EF4-FFF2-40B4-BE49-F238E27FC236}">
                <a16:creationId xmlns:a16="http://schemas.microsoft.com/office/drawing/2014/main" id="{33403774-AF48-021F-6A62-0DB57B7B21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AEDD16-5596-5DBE-C7C6-7AA49112F682}"/>
              </a:ext>
            </a:extLst>
          </p:cNvPr>
          <p:cNvSpPr>
            <a:spLocks noGrp="1"/>
          </p:cNvSpPr>
          <p:nvPr>
            <p:ph type="sldNum" sz="quarter" idx="12"/>
          </p:nvPr>
        </p:nvSpPr>
        <p:spPr/>
        <p:txBody>
          <a:bodyPr/>
          <a:lstStyle/>
          <a:p>
            <a:fld id="{98B08F2B-7419-4653-B00A-4DDF20ECC4EF}" type="slidenum">
              <a:rPr lang="en-US" smtClean="0"/>
              <a:t>‹#›</a:t>
            </a:fld>
            <a:endParaRPr lang="en-US"/>
          </a:p>
        </p:txBody>
      </p:sp>
    </p:spTree>
    <p:extLst>
      <p:ext uri="{BB962C8B-B14F-4D97-AF65-F5344CB8AC3E}">
        <p14:creationId xmlns:p14="http://schemas.microsoft.com/office/powerpoint/2010/main" val="2330928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B70B17-9B09-A56C-3153-F881D6571945}"/>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CF07455-FB1A-8603-82ED-C2FE120E7974}"/>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4A4B85-0808-1338-A380-4BE5C4B1C5A9}"/>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B945F1D6-B2B4-491B-8B6E-F1C30E02ABBD}" type="datetimeFigureOut">
              <a:rPr lang="en-US" smtClean="0"/>
              <a:t>10/6/2026</a:t>
            </a:fld>
            <a:endParaRPr lang="en-US"/>
          </a:p>
        </p:txBody>
      </p:sp>
      <p:sp>
        <p:nvSpPr>
          <p:cNvPr id="5" name="Footer Placeholder 4">
            <a:extLst>
              <a:ext uri="{FF2B5EF4-FFF2-40B4-BE49-F238E27FC236}">
                <a16:creationId xmlns:a16="http://schemas.microsoft.com/office/drawing/2014/main" id="{F429A79B-2306-3F6E-2006-3DBD4A43170A}"/>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A7F8F56-11BF-EEF2-5F24-7DDF27643C9A}"/>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98B08F2B-7419-4653-B00A-4DDF20ECC4EF}" type="slidenum">
              <a:rPr lang="en-US" smtClean="0"/>
              <a:t>‹#›</a:t>
            </a:fld>
            <a:endParaRPr lang="en-US"/>
          </a:p>
        </p:txBody>
      </p:sp>
    </p:spTree>
    <p:extLst>
      <p:ext uri="{BB962C8B-B14F-4D97-AF65-F5344CB8AC3E}">
        <p14:creationId xmlns:p14="http://schemas.microsoft.com/office/powerpoint/2010/main" val="370521234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8.pn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17.jp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5.svg"/><Relationship Id="rId7" Type="http://schemas.openxmlformats.org/officeDocument/2006/relationships/image" Target="../media/image18.pn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jpg"/><Relationship Id="rId3" Type="http://schemas.openxmlformats.org/officeDocument/2006/relationships/image" Target="../media/image5.svg"/><Relationship Id="rId7" Type="http://schemas.openxmlformats.org/officeDocument/2006/relationships/image" Target="../media/image20.png"/><Relationship Id="rId12" Type="http://schemas.openxmlformats.org/officeDocument/2006/relationships/image" Target="../media/image25.jp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24.png"/><Relationship Id="rId5" Type="http://schemas.openxmlformats.org/officeDocument/2006/relationships/image" Target="../media/image7.svg"/><Relationship Id="rId10" Type="http://schemas.openxmlformats.org/officeDocument/2006/relationships/image" Target="../media/image23.png"/><Relationship Id="rId4" Type="http://schemas.openxmlformats.org/officeDocument/2006/relationships/image" Target="../media/image6.sv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sv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5.svg"/><Relationship Id="rId7" Type="http://schemas.openxmlformats.org/officeDocument/2006/relationships/image" Target="../media/image11.png"/><Relationship Id="rId12" Type="http://schemas.openxmlformats.org/officeDocument/2006/relationships/image" Target="../media/image36.pn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35.png"/><Relationship Id="rId5" Type="http://schemas.openxmlformats.org/officeDocument/2006/relationships/image" Target="../media/image7.svg"/><Relationship Id="rId10" Type="http://schemas.openxmlformats.org/officeDocument/2006/relationships/image" Target="../media/image34.png"/><Relationship Id="rId4" Type="http://schemas.openxmlformats.org/officeDocument/2006/relationships/image" Target="../media/image6.svg"/><Relationship Id="rId9"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5.sv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41.png"/><Relationship Id="rId5" Type="http://schemas.openxmlformats.org/officeDocument/2006/relationships/image" Target="../media/image7.svg"/><Relationship Id="rId10" Type="http://schemas.openxmlformats.org/officeDocument/2006/relationships/image" Target="../media/image40.png"/><Relationship Id="rId4" Type="http://schemas.openxmlformats.org/officeDocument/2006/relationships/image" Target="../media/image6.svg"/><Relationship Id="rId9" Type="http://schemas.openxmlformats.org/officeDocument/2006/relationships/image" Target="../media/image39.png"/></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5.svg"/><Relationship Id="rId7" Type="http://schemas.openxmlformats.org/officeDocument/2006/relationships/image" Target="../media/image11.png"/><Relationship Id="rId12" Type="http://schemas.openxmlformats.org/officeDocument/2006/relationships/image" Target="../media/image48.pn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47.png"/><Relationship Id="rId5" Type="http://schemas.openxmlformats.org/officeDocument/2006/relationships/image" Target="../media/image7.svg"/><Relationship Id="rId10" Type="http://schemas.openxmlformats.org/officeDocument/2006/relationships/image" Target="../media/image46.png"/><Relationship Id="rId4" Type="http://schemas.openxmlformats.org/officeDocument/2006/relationships/image" Target="../media/image6.svg"/><Relationship Id="rId9" Type="http://schemas.openxmlformats.org/officeDocument/2006/relationships/image" Target="../media/image45.png"/></Relationships>
</file>

<file path=ppt/slides/_rels/slide2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svg"/><Relationship Id="rId7" Type="http://schemas.openxmlformats.org/officeDocument/2006/relationships/image" Target="../media/image50.pn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svg"/><Relationship Id="rId9" Type="http://schemas.openxmlformats.org/officeDocument/2006/relationships/image" Target="../media/image52.png"/></Relationships>
</file>

<file path=ppt/slides/_rels/slide2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svg"/><Relationship Id="rId7" Type="http://schemas.openxmlformats.org/officeDocument/2006/relationships/image" Target="../media/image53.pn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svg"/><Relationship Id="rId9" Type="http://schemas.openxmlformats.org/officeDocument/2006/relationships/image" Target="../media/image55.png"/></Relationships>
</file>

<file path=ppt/slides/_rels/slide25.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svg"/><Relationship Id="rId7" Type="http://schemas.openxmlformats.org/officeDocument/2006/relationships/image" Target="../media/image56.pn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sv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8.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flipH="1">
            <a:off x="10299144" y="2369843"/>
            <a:ext cx="11034366" cy="7917157"/>
          </a:xfrm>
          <a:custGeom>
            <a:avLst/>
            <a:gdLst/>
            <a:ahLst/>
            <a:cxnLst/>
            <a:rect l="l" t="t" r="r" b="b"/>
            <a:pathLst>
              <a:path w="11034366" h="7917157">
                <a:moveTo>
                  <a:pt x="11034366" y="0"/>
                </a:moveTo>
                <a:lnTo>
                  <a:pt x="0" y="0"/>
                </a:lnTo>
                <a:lnTo>
                  <a:pt x="0" y="7917157"/>
                </a:lnTo>
                <a:lnTo>
                  <a:pt x="11034366" y="7917157"/>
                </a:lnTo>
                <a:lnTo>
                  <a:pt x="1103436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6" name="Group 6"/>
          <p:cNvGrpSpPr/>
          <p:nvPr/>
        </p:nvGrpSpPr>
        <p:grpSpPr>
          <a:xfrm>
            <a:off x="8783127" y="857250"/>
            <a:ext cx="8572500" cy="857250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blipFill>
              <a:blip r:embed="rId3"/>
              <a:stretch>
                <a:fillRect/>
              </a:stretch>
            </a:blipFill>
          </p:spPr>
          <p:txBody>
            <a:bodyPr/>
            <a:lstStyle/>
            <a:p>
              <a:endParaRPr lang="en-US"/>
            </a:p>
          </p:txBody>
        </p:sp>
      </p:grpSp>
      <p:sp>
        <p:nvSpPr>
          <p:cNvPr id="8" name="Freeform 8"/>
          <p:cNvSpPr/>
          <p:nvPr/>
        </p:nvSpPr>
        <p:spPr>
          <a:xfrm>
            <a:off x="16601054"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15816327"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p:cNvGrpSpPr/>
          <p:nvPr/>
        </p:nvGrpSpPr>
        <p:grpSpPr>
          <a:xfrm>
            <a:off x="0" y="10047028"/>
            <a:ext cx="10628612" cy="239972"/>
            <a:chOff x="0" y="0"/>
            <a:chExt cx="2799305" cy="63202"/>
          </a:xfrm>
        </p:grpSpPr>
        <p:sp>
          <p:nvSpPr>
            <p:cNvPr id="11" name="Freeform 11"/>
            <p:cNvSpPr/>
            <p:nvPr/>
          </p:nvSpPr>
          <p:spPr>
            <a:xfrm>
              <a:off x="0" y="0"/>
              <a:ext cx="2799305" cy="63202"/>
            </a:xfrm>
            <a:custGeom>
              <a:avLst/>
              <a:gdLst/>
              <a:ahLst/>
              <a:cxnLst/>
              <a:rect l="l" t="t" r="r" b="b"/>
              <a:pathLst>
                <a:path w="2799305" h="63202">
                  <a:moveTo>
                    <a:pt x="0" y="0"/>
                  </a:moveTo>
                  <a:lnTo>
                    <a:pt x="2799305" y="0"/>
                  </a:lnTo>
                  <a:lnTo>
                    <a:pt x="2799305" y="63202"/>
                  </a:lnTo>
                  <a:lnTo>
                    <a:pt x="0" y="63202"/>
                  </a:lnTo>
                  <a:close/>
                </a:path>
              </a:pathLst>
            </a:custGeom>
            <a:solidFill>
              <a:srgbClr val="1B75A3"/>
            </a:solidFill>
          </p:spPr>
          <p:txBody>
            <a:bodyPr/>
            <a:lstStyle/>
            <a:p>
              <a:endParaRPr lang="en-US"/>
            </a:p>
          </p:txBody>
        </p:sp>
        <p:sp>
          <p:nvSpPr>
            <p:cNvPr id="12" name="TextBox 12"/>
            <p:cNvSpPr txBox="1"/>
            <p:nvPr/>
          </p:nvSpPr>
          <p:spPr>
            <a:xfrm>
              <a:off x="0" y="-38100"/>
              <a:ext cx="2799305" cy="101302"/>
            </a:xfrm>
            <a:prstGeom prst="rect">
              <a:avLst/>
            </a:prstGeom>
          </p:spPr>
          <p:txBody>
            <a:bodyPr lIns="50800" tIns="50800" rIns="50800" bIns="50800" rtlCol="0" anchor="ctr"/>
            <a:lstStyle/>
            <a:p>
              <a:pPr algn="ctr">
                <a:lnSpc>
                  <a:spcPts val="2500"/>
                </a:lnSpc>
              </a:pPr>
              <a:endParaRPr/>
            </a:p>
          </p:txBody>
        </p:sp>
      </p:grpSp>
      <p:grpSp>
        <p:nvGrpSpPr>
          <p:cNvPr id="13" name="Group 13"/>
          <p:cNvGrpSpPr/>
          <p:nvPr/>
        </p:nvGrpSpPr>
        <p:grpSpPr>
          <a:xfrm>
            <a:off x="8892376" y="8550764"/>
            <a:ext cx="3472473" cy="347247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B75A3"/>
            </a:solidFill>
          </p:spPr>
          <p:txBody>
            <a:bodyPr/>
            <a:lstStyle/>
            <a:p>
              <a:endParaRPr lang="en-US"/>
            </a:p>
          </p:txBody>
        </p:sp>
        <p:sp>
          <p:nvSpPr>
            <p:cNvPr id="15" name="TextBox 15"/>
            <p:cNvSpPr txBox="1"/>
            <p:nvPr/>
          </p:nvSpPr>
          <p:spPr>
            <a:xfrm>
              <a:off x="139700" y="101600"/>
              <a:ext cx="533400" cy="571500"/>
            </a:xfrm>
            <a:prstGeom prst="rect">
              <a:avLst/>
            </a:prstGeom>
          </p:spPr>
          <p:txBody>
            <a:bodyPr lIns="50800" tIns="50800" rIns="50800" bIns="50800" rtlCol="0" anchor="ctr"/>
            <a:lstStyle/>
            <a:p>
              <a:pPr algn="ctr">
                <a:lnSpc>
                  <a:spcPts val="2500"/>
                </a:lnSpc>
              </a:pPr>
              <a:endParaRPr/>
            </a:p>
          </p:txBody>
        </p:sp>
      </p:grpSp>
      <p:sp>
        <p:nvSpPr>
          <p:cNvPr id="17" name="TextBox 17"/>
          <p:cNvSpPr txBox="1"/>
          <p:nvPr/>
        </p:nvSpPr>
        <p:spPr>
          <a:xfrm>
            <a:off x="1126415" y="3162300"/>
            <a:ext cx="9700000" cy="3011428"/>
          </a:xfrm>
          <a:prstGeom prst="rect">
            <a:avLst/>
          </a:prstGeom>
        </p:spPr>
        <p:txBody>
          <a:bodyPr lIns="0" tIns="0" rIns="0" bIns="0" rtlCol="0" anchor="t">
            <a:noAutofit/>
          </a:bodyPr>
          <a:lstStyle/>
          <a:p>
            <a:pPr algn="l">
              <a:lnSpc>
                <a:spcPts val="6600"/>
              </a:lnSpc>
              <a:spcBef>
                <a:spcPts val="600"/>
              </a:spcBef>
            </a:pPr>
            <a:r>
              <a:rPr lang="en-US" sz="7200" b="1" dirty="0">
                <a:solidFill>
                  <a:srgbClr val="1B75A3"/>
                </a:solidFill>
                <a:latin typeface="Poppins" panose="00000500000000000000" pitchFamily="2" charset="0"/>
                <a:ea typeface="Poppins Bold"/>
                <a:cs typeface="Poppins" panose="00000500000000000000" pitchFamily="2" charset="0"/>
                <a:sym typeface="Poppins Bold"/>
              </a:rPr>
              <a:t>A Deep Dive into FEMA’s Letters of Map Change</a:t>
            </a:r>
          </a:p>
        </p:txBody>
      </p:sp>
      <p:sp>
        <p:nvSpPr>
          <p:cNvPr id="19" name="TextBox 19"/>
          <p:cNvSpPr txBox="1"/>
          <p:nvPr/>
        </p:nvSpPr>
        <p:spPr>
          <a:xfrm>
            <a:off x="1144000" y="6009808"/>
            <a:ext cx="8000000" cy="984885"/>
          </a:xfrm>
          <a:prstGeom prst="rect">
            <a:avLst/>
          </a:prstGeom>
        </p:spPr>
        <p:txBody>
          <a:bodyPr wrap="square" lIns="0" tIns="0" rIns="0" bIns="0" rtlCol="0" anchor="t">
            <a:spAutoFit/>
          </a:bodyPr>
          <a:lstStyle/>
          <a:p>
            <a:pPr algn="l"/>
            <a:r>
              <a:rPr lang="nb-NO" sz="3200" dirty="0">
                <a:solidFill>
                  <a:srgbClr val="1B75A3"/>
                </a:solidFill>
                <a:latin typeface="Source Sans Pro"/>
                <a:ea typeface="Poppins"/>
                <a:cs typeface="Poppins"/>
                <a:sym typeface="Poppins"/>
              </a:rPr>
              <a:t>October 7, 2026</a:t>
            </a:r>
          </a:p>
          <a:p>
            <a:pPr algn="l"/>
            <a:endParaRPr lang="nb-NO" sz="3200" dirty="0">
              <a:solidFill>
                <a:srgbClr val="1B75A3"/>
              </a:solidFill>
              <a:latin typeface="Poppins"/>
              <a:ea typeface="Poppins"/>
              <a:cs typeface="Poppins"/>
              <a:sym typeface="Poppins"/>
            </a:endParaRPr>
          </a:p>
        </p:txBody>
      </p:sp>
      <p:sp>
        <p:nvSpPr>
          <p:cNvPr id="3" name="TextBox 19">
            <a:extLst>
              <a:ext uri="{FF2B5EF4-FFF2-40B4-BE49-F238E27FC236}">
                <a16:creationId xmlns:a16="http://schemas.microsoft.com/office/drawing/2014/main" id="{E839BF30-F1B0-E09F-9013-E62013166D3B}"/>
              </a:ext>
            </a:extLst>
          </p:cNvPr>
          <p:cNvSpPr txBox="1"/>
          <p:nvPr/>
        </p:nvSpPr>
        <p:spPr>
          <a:xfrm>
            <a:off x="1126415" y="7062583"/>
            <a:ext cx="8558312" cy="2585323"/>
          </a:xfrm>
          <a:prstGeom prst="rect">
            <a:avLst/>
          </a:prstGeom>
        </p:spPr>
        <p:txBody>
          <a:bodyPr wrap="square" lIns="0" tIns="0" rIns="0" bIns="0" rtlCol="0" anchor="t">
            <a:spAutoFit/>
          </a:bodyPr>
          <a:lstStyle/>
          <a:p>
            <a:pPr algn="l"/>
            <a:r>
              <a:rPr lang="nb-NO" sz="2800" dirty="0">
                <a:solidFill>
                  <a:srgbClr val="1B75A3"/>
                </a:solidFill>
                <a:latin typeface="Source Sans Pro"/>
                <a:ea typeface="Poppins"/>
                <a:cs typeface="Poppins"/>
                <a:sym typeface="Poppins"/>
              </a:rPr>
              <a:t>Presented by:</a:t>
            </a:r>
          </a:p>
          <a:p>
            <a:pPr marL="457200" indent="-457200">
              <a:buFont typeface="Arial" panose="020B0604020202020204" pitchFamily="34" charset="0"/>
              <a:buChar char="•"/>
            </a:pPr>
            <a:r>
              <a:rPr lang="nb-NO" sz="2800" dirty="0">
                <a:solidFill>
                  <a:srgbClr val="1B75A3"/>
                </a:solidFill>
                <a:latin typeface="Source Sans Pro"/>
                <a:ea typeface="Poppins"/>
                <a:cs typeface="Poppins"/>
                <a:sym typeface="Poppins"/>
              </a:rPr>
              <a:t>Jennifer Haun, ServiceLink National Flood</a:t>
            </a:r>
          </a:p>
          <a:p>
            <a:pPr marL="457200" indent="-457200">
              <a:buFont typeface="Arial" panose="020B0604020202020204" pitchFamily="34" charset="0"/>
              <a:buChar char="•"/>
            </a:pPr>
            <a:r>
              <a:rPr lang="nb-NO" sz="2800" dirty="0">
                <a:solidFill>
                  <a:srgbClr val="1B75A3"/>
                </a:solidFill>
                <a:latin typeface="Source Sans Pro"/>
                <a:ea typeface="Poppins"/>
                <a:cs typeface="Poppins"/>
                <a:sym typeface="Poppins"/>
              </a:rPr>
              <a:t>Gerry Evenwel, National Flood Experts</a:t>
            </a:r>
          </a:p>
          <a:p>
            <a:pPr marL="457200" indent="-457200" algn="l">
              <a:buFont typeface="Arial" panose="020B0604020202020204" pitchFamily="34" charset="0"/>
              <a:buChar char="•"/>
            </a:pPr>
            <a:r>
              <a:rPr lang="nb-NO" sz="2800" dirty="0">
                <a:solidFill>
                  <a:srgbClr val="1B75A3"/>
                </a:solidFill>
                <a:latin typeface="Source Sans Pro"/>
                <a:ea typeface="Poppins"/>
                <a:cs typeface="Poppins"/>
                <a:sym typeface="Poppins"/>
              </a:rPr>
              <a:t>Derik Pierson, AFR Services, Inc.</a:t>
            </a:r>
          </a:p>
          <a:p>
            <a:pPr marL="457200" indent="-457200">
              <a:buFont typeface="Arial" panose="020B0604020202020204" pitchFamily="34" charset="0"/>
              <a:buChar char="•"/>
            </a:pPr>
            <a:r>
              <a:rPr lang="nb-NO" sz="2800" dirty="0">
                <a:solidFill>
                  <a:srgbClr val="1B75A3"/>
                </a:solidFill>
                <a:latin typeface="Source Sans Pro"/>
                <a:ea typeface="Poppins"/>
                <a:cs typeface="Poppins"/>
                <a:sym typeface="Poppins"/>
              </a:rPr>
              <a:t>Andy Yesaitis, Western Technologies Group, LLC</a:t>
            </a:r>
          </a:p>
          <a:p>
            <a:pPr algn="l"/>
            <a:endParaRPr lang="nb-NO" sz="2800" dirty="0">
              <a:solidFill>
                <a:srgbClr val="1B75A3"/>
              </a:solidFill>
              <a:latin typeface="Poppins"/>
              <a:ea typeface="Poppins"/>
              <a:cs typeface="Poppins"/>
              <a:sym typeface="Poppins"/>
            </a:endParaRPr>
          </a:p>
        </p:txBody>
      </p:sp>
      <p:sp>
        <p:nvSpPr>
          <p:cNvPr id="16" name="TextBox 19">
            <a:extLst>
              <a:ext uri="{FF2B5EF4-FFF2-40B4-BE49-F238E27FC236}">
                <a16:creationId xmlns:a16="http://schemas.microsoft.com/office/drawing/2014/main" id="{42593FC8-0538-8265-A592-F43F609D1B5B}"/>
              </a:ext>
            </a:extLst>
          </p:cNvPr>
          <p:cNvSpPr txBox="1"/>
          <p:nvPr/>
        </p:nvSpPr>
        <p:spPr>
          <a:xfrm>
            <a:off x="1149862" y="2312194"/>
            <a:ext cx="8000000" cy="1231106"/>
          </a:xfrm>
          <a:prstGeom prst="rect">
            <a:avLst/>
          </a:prstGeom>
        </p:spPr>
        <p:txBody>
          <a:bodyPr wrap="square" lIns="0" tIns="0" rIns="0" bIns="0" rtlCol="0" anchor="t">
            <a:spAutoFit/>
          </a:bodyPr>
          <a:lstStyle/>
          <a:p>
            <a:pPr algn="l"/>
            <a:r>
              <a:rPr lang="nb-NO" sz="4000" b="1" dirty="0">
                <a:solidFill>
                  <a:srgbClr val="1B75A3"/>
                </a:solidFill>
                <a:latin typeface="Source Sans Pro Light" panose="020F0502020204030204" pitchFamily="34" charset="0"/>
                <a:ea typeface="Poppins"/>
                <a:cs typeface="Poppins"/>
                <a:sym typeface="Poppins"/>
              </a:rPr>
              <a:t>NFA Webinar:</a:t>
            </a:r>
          </a:p>
          <a:p>
            <a:pPr algn="l"/>
            <a:endParaRPr lang="nb-NO" sz="4000" b="1" dirty="0">
              <a:solidFill>
                <a:srgbClr val="1B75A3"/>
              </a:solidFill>
              <a:latin typeface="Source Sans Pro Light" panose="020F0502020204030204" pitchFamily="34" charset="0"/>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B7403-5E50-F13A-1A31-D857AA34F259}"/>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0A91512D-FD32-F665-3909-58F998AC3A26}"/>
              </a:ext>
            </a:extLst>
          </p:cNvPr>
          <p:cNvSpPr/>
          <p:nvPr/>
        </p:nvSpPr>
        <p:spPr>
          <a:xfrm flipH="1">
            <a:off x="10299144" y="2369843"/>
            <a:ext cx="11034366" cy="7917157"/>
          </a:xfrm>
          <a:custGeom>
            <a:avLst/>
            <a:gdLst/>
            <a:ahLst/>
            <a:cxnLst/>
            <a:rect l="l" t="t" r="r" b="b"/>
            <a:pathLst>
              <a:path w="11034366" h="7917157">
                <a:moveTo>
                  <a:pt x="11034366" y="0"/>
                </a:moveTo>
                <a:lnTo>
                  <a:pt x="0" y="0"/>
                </a:lnTo>
                <a:lnTo>
                  <a:pt x="0" y="7917157"/>
                </a:lnTo>
                <a:lnTo>
                  <a:pt x="11034366" y="7917157"/>
                </a:lnTo>
                <a:lnTo>
                  <a:pt x="1103436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6" name="Group 6">
            <a:extLst>
              <a:ext uri="{FF2B5EF4-FFF2-40B4-BE49-F238E27FC236}">
                <a16:creationId xmlns:a16="http://schemas.microsoft.com/office/drawing/2014/main" id="{EB48233F-0D7B-74FB-6929-C58DAE73AEA2}"/>
              </a:ext>
            </a:extLst>
          </p:cNvPr>
          <p:cNvGrpSpPr/>
          <p:nvPr/>
        </p:nvGrpSpPr>
        <p:grpSpPr>
          <a:xfrm>
            <a:off x="8783127" y="857250"/>
            <a:ext cx="8572500" cy="8572500"/>
            <a:chOff x="0" y="0"/>
            <a:chExt cx="812800" cy="812800"/>
          </a:xfrm>
        </p:grpSpPr>
        <p:sp>
          <p:nvSpPr>
            <p:cNvPr id="7" name="Freeform 7">
              <a:extLst>
                <a:ext uri="{FF2B5EF4-FFF2-40B4-BE49-F238E27FC236}">
                  <a16:creationId xmlns:a16="http://schemas.microsoft.com/office/drawing/2014/main" id="{56C71241-4B9D-C53B-6756-32D02A611504}"/>
                </a:ext>
              </a:extLst>
            </p:cNvPr>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blipFill>
              <a:blip r:embed="rId3"/>
              <a:stretch>
                <a:fillRect/>
              </a:stretch>
            </a:blipFill>
          </p:spPr>
          <p:txBody>
            <a:bodyPr/>
            <a:lstStyle/>
            <a:p>
              <a:endParaRPr lang="en-US"/>
            </a:p>
          </p:txBody>
        </p:sp>
      </p:grpSp>
      <p:sp>
        <p:nvSpPr>
          <p:cNvPr id="8" name="Freeform 8">
            <a:extLst>
              <a:ext uri="{FF2B5EF4-FFF2-40B4-BE49-F238E27FC236}">
                <a16:creationId xmlns:a16="http://schemas.microsoft.com/office/drawing/2014/main" id="{E7AD08C0-EB7B-3AB4-08B1-A2A71DAC73D0}"/>
              </a:ext>
            </a:extLst>
          </p:cNvPr>
          <p:cNvSpPr/>
          <p:nvPr/>
        </p:nvSpPr>
        <p:spPr>
          <a:xfrm>
            <a:off x="16601054"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DD41BB57-ACF8-00C9-12CB-A1BB5D31DD69}"/>
              </a:ext>
            </a:extLst>
          </p:cNvPr>
          <p:cNvSpPr/>
          <p:nvPr/>
        </p:nvSpPr>
        <p:spPr>
          <a:xfrm>
            <a:off x="15816327"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a:extLst>
              <a:ext uri="{FF2B5EF4-FFF2-40B4-BE49-F238E27FC236}">
                <a16:creationId xmlns:a16="http://schemas.microsoft.com/office/drawing/2014/main" id="{F509800F-8A5D-6627-0A66-69202B5BD45B}"/>
              </a:ext>
            </a:extLst>
          </p:cNvPr>
          <p:cNvGrpSpPr/>
          <p:nvPr/>
        </p:nvGrpSpPr>
        <p:grpSpPr>
          <a:xfrm>
            <a:off x="0" y="10047028"/>
            <a:ext cx="10628612" cy="239972"/>
            <a:chOff x="0" y="0"/>
            <a:chExt cx="2799305" cy="63202"/>
          </a:xfrm>
        </p:grpSpPr>
        <p:sp>
          <p:nvSpPr>
            <p:cNvPr id="11" name="Freeform 11">
              <a:extLst>
                <a:ext uri="{FF2B5EF4-FFF2-40B4-BE49-F238E27FC236}">
                  <a16:creationId xmlns:a16="http://schemas.microsoft.com/office/drawing/2014/main" id="{0AF8347D-6F0C-A0AB-0B67-0FC878005B0C}"/>
                </a:ext>
              </a:extLst>
            </p:cNvPr>
            <p:cNvSpPr/>
            <p:nvPr/>
          </p:nvSpPr>
          <p:spPr>
            <a:xfrm>
              <a:off x="0" y="0"/>
              <a:ext cx="2799305" cy="63202"/>
            </a:xfrm>
            <a:custGeom>
              <a:avLst/>
              <a:gdLst/>
              <a:ahLst/>
              <a:cxnLst/>
              <a:rect l="l" t="t" r="r" b="b"/>
              <a:pathLst>
                <a:path w="2799305" h="63202">
                  <a:moveTo>
                    <a:pt x="0" y="0"/>
                  </a:moveTo>
                  <a:lnTo>
                    <a:pt x="2799305" y="0"/>
                  </a:lnTo>
                  <a:lnTo>
                    <a:pt x="2799305" y="63202"/>
                  </a:lnTo>
                  <a:lnTo>
                    <a:pt x="0" y="63202"/>
                  </a:lnTo>
                  <a:close/>
                </a:path>
              </a:pathLst>
            </a:custGeom>
            <a:solidFill>
              <a:srgbClr val="1B75A3"/>
            </a:solidFill>
          </p:spPr>
          <p:txBody>
            <a:bodyPr/>
            <a:lstStyle/>
            <a:p>
              <a:endParaRPr lang="en-US"/>
            </a:p>
          </p:txBody>
        </p:sp>
        <p:sp>
          <p:nvSpPr>
            <p:cNvPr id="12" name="TextBox 12">
              <a:extLst>
                <a:ext uri="{FF2B5EF4-FFF2-40B4-BE49-F238E27FC236}">
                  <a16:creationId xmlns:a16="http://schemas.microsoft.com/office/drawing/2014/main" id="{8180A29F-707A-0435-C016-C4D86C7AE6E3}"/>
                </a:ext>
              </a:extLst>
            </p:cNvPr>
            <p:cNvSpPr txBox="1"/>
            <p:nvPr/>
          </p:nvSpPr>
          <p:spPr>
            <a:xfrm>
              <a:off x="0" y="-38100"/>
              <a:ext cx="2799305" cy="101302"/>
            </a:xfrm>
            <a:prstGeom prst="rect">
              <a:avLst/>
            </a:prstGeom>
          </p:spPr>
          <p:txBody>
            <a:bodyPr lIns="50800" tIns="50800" rIns="50800" bIns="50800" rtlCol="0" anchor="ctr"/>
            <a:lstStyle/>
            <a:p>
              <a:pPr algn="ctr">
                <a:lnSpc>
                  <a:spcPts val="2500"/>
                </a:lnSpc>
              </a:pPr>
              <a:endParaRPr/>
            </a:p>
          </p:txBody>
        </p:sp>
      </p:grpSp>
      <p:grpSp>
        <p:nvGrpSpPr>
          <p:cNvPr id="13" name="Group 13">
            <a:extLst>
              <a:ext uri="{FF2B5EF4-FFF2-40B4-BE49-F238E27FC236}">
                <a16:creationId xmlns:a16="http://schemas.microsoft.com/office/drawing/2014/main" id="{5B00F6EE-C6AE-AE3B-68E4-13B8B0F3767B}"/>
              </a:ext>
            </a:extLst>
          </p:cNvPr>
          <p:cNvGrpSpPr/>
          <p:nvPr/>
        </p:nvGrpSpPr>
        <p:grpSpPr>
          <a:xfrm>
            <a:off x="8892376" y="8550764"/>
            <a:ext cx="3472473" cy="3472473"/>
            <a:chOff x="0" y="0"/>
            <a:chExt cx="812800" cy="812800"/>
          </a:xfrm>
        </p:grpSpPr>
        <p:sp>
          <p:nvSpPr>
            <p:cNvPr id="14" name="Freeform 14">
              <a:extLst>
                <a:ext uri="{FF2B5EF4-FFF2-40B4-BE49-F238E27FC236}">
                  <a16:creationId xmlns:a16="http://schemas.microsoft.com/office/drawing/2014/main" id="{D6114D48-BA71-0760-547A-9D148ED2902D}"/>
                </a:ext>
              </a:extLst>
            </p:cNvPr>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B75A3"/>
            </a:solidFill>
          </p:spPr>
          <p:txBody>
            <a:bodyPr/>
            <a:lstStyle/>
            <a:p>
              <a:endParaRPr lang="en-US"/>
            </a:p>
          </p:txBody>
        </p:sp>
        <p:sp>
          <p:nvSpPr>
            <p:cNvPr id="15" name="TextBox 15">
              <a:extLst>
                <a:ext uri="{FF2B5EF4-FFF2-40B4-BE49-F238E27FC236}">
                  <a16:creationId xmlns:a16="http://schemas.microsoft.com/office/drawing/2014/main" id="{3E00D95A-0DF6-824E-7A83-11E1C6F2A407}"/>
                </a:ext>
              </a:extLst>
            </p:cNvPr>
            <p:cNvSpPr txBox="1"/>
            <p:nvPr/>
          </p:nvSpPr>
          <p:spPr>
            <a:xfrm>
              <a:off x="139700" y="101600"/>
              <a:ext cx="533400" cy="571500"/>
            </a:xfrm>
            <a:prstGeom prst="rect">
              <a:avLst/>
            </a:prstGeom>
          </p:spPr>
          <p:txBody>
            <a:bodyPr lIns="50800" tIns="50800" rIns="50800" bIns="50800" rtlCol="0" anchor="ctr"/>
            <a:lstStyle/>
            <a:p>
              <a:pPr algn="ctr">
                <a:lnSpc>
                  <a:spcPts val="2500"/>
                </a:lnSpc>
              </a:pPr>
              <a:endParaRPr/>
            </a:p>
          </p:txBody>
        </p:sp>
      </p:grpSp>
      <p:sp>
        <p:nvSpPr>
          <p:cNvPr id="17" name="TextBox 17">
            <a:extLst>
              <a:ext uri="{FF2B5EF4-FFF2-40B4-BE49-F238E27FC236}">
                <a16:creationId xmlns:a16="http://schemas.microsoft.com/office/drawing/2014/main" id="{F3243E35-760C-227B-39CA-D5D9F0E5DB8F}"/>
              </a:ext>
            </a:extLst>
          </p:cNvPr>
          <p:cNvSpPr txBox="1"/>
          <p:nvPr/>
        </p:nvSpPr>
        <p:spPr>
          <a:xfrm>
            <a:off x="1028700" y="2251931"/>
            <a:ext cx="9700000" cy="1692771"/>
          </a:xfrm>
          <a:prstGeom prst="rect">
            <a:avLst/>
          </a:prstGeom>
        </p:spPr>
        <p:txBody>
          <a:bodyPr lIns="0" tIns="0" rIns="0" bIns="0" rtlCol="0" anchor="t">
            <a:spAutoFit/>
          </a:bodyPr>
          <a:lstStyle/>
          <a:p>
            <a:pPr>
              <a:lnSpc>
                <a:spcPts val="6600"/>
              </a:lnSpc>
              <a:spcBef>
                <a:spcPct val="0"/>
              </a:spcBef>
            </a:pPr>
            <a:r>
              <a:rPr lang="en-US" sz="5400" b="1" dirty="0">
                <a:solidFill>
                  <a:srgbClr val="1B75A3"/>
                </a:solidFill>
                <a:latin typeface="Poppins" panose="00000500000000000000" pitchFamily="2" charset="0"/>
                <a:ea typeface="Poppins Bold"/>
                <a:cs typeface="Poppins" panose="00000500000000000000" pitchFamily="2" charset="0"/>
                <a:sym typeface="Poppins Bold"/>
              </a:rPr>
              <a:t>Letter of Map Amendments (MT-1 &amp; </a:t>
            </a:r>
            <a:r>
              <a:rPr lang="en-US" sz="5400" b="1" dirty="0" err="1">
                <a:solidFill>
                  <a:srgbClr val="1B75A3"/>
                </a:solidFill>
                <a:latin typeface="Poppins" panose="00000500000000000000" pitchFamily="2" charset="0"/>
                <a:ea typeface="Poppins Bold"/>
                <a:cs typeface="Poppins" panose="00000500000000000000" pitchFamily="2" charset="0"/>
                <a:sym typeface="Poppins Bold"/>
              </a:rPr>
              <a:t>eLOMA</a:t>
            </a:r>
            <a:r>
              <a:rPr lang="en-US" sz="5400" b="1" dirty="0">
                <a:solidFill>
                  <a:srgbClr val="1B75A3"/>
                </a:solidFill>
                <a:latin typeface="Poppins" panose="00000500000000000000" pitchFamily="2" charset="0"/>
                <a:ea typeface="Poppins Bold"/>
                <a:cs typeface="Poppins" panose="00000500000000000000" pitchFamily="2" charset="0"/>
                <a:sym typeface="Poppins Bold"/>
              </a:rPr>
              <a:t>)</a:t>
            </a:r>
          </a:p>
        </p:txBody>
      </p:sp>
      <p:sp>
        <p:nvSpPr>
          <p:cNvPr id="19" name="TextBox 19">
            <a:extLst>
              <a:ext uri="{FF2B5EF4-FFF2-40B4-BE49-F238E27FC236}">
                <a16:creationId xmlns:a16="http://schemas.microsoft.com/office/drawing/2014/main" id="{7A9BE361-6945-9684-8D56-FAFA53B497EF}"/>
              </a:ext>
            </a:extLst>
          </p:cNvPr>
          <p:cNvSpPr txBox="1"/>
          <p:nvPr/>
        </p:nvSpPr>
        <p:spPr>
          <a:xfrm>
            <a:off x="1144000" y="4785114"/>
            <a:ext cx="8000000" cy="1231106"/>
          </a:xfrm>
          <a:prstGeom prst="rect">
            <a:avLst/>
          </a:prstGeom>
        </p:spPr>
        <p:txBody>
          <a:bodyPr wrap="square" lIns="0" tIns="0" rIns="0" bIns="0" rtlCol="0" anchor="t">
            <a:spAutoFit/>
          </a:bodyPr>
          <a:lstStyle/>
          <a:p>
            <a:r>
              <a:rPr lang="nb-NO" sz="4000" dirty="0">
                <a:solidFill>
                  <a:srgbClr val="1B75A3"/>
                </a:solidFill>
                <a:latin typeface="Source Sans Pro"/>
                <a:ea typeface="Poppins"/>
                <a:cs typeface="Poppins"/>
                <a:sym typeface="Poppins"/>
              </a:rPr>
              <a:t>Andy Yesaitis</a:t>
            </a:r>
          </a:p>
          <a:p>
            <a:pPr algn="l"/>
            <a:endParaRPr lang="nb-NO" sz="4000" dirty="0">
              <a:solidFill>
                <a:srgbClr val="1B75A3"/>
              </a:solidFill>
              <a:latin typeface="Poppins"/>
              <a:ea typeface="Poppins"/>
              <a:cs typeface="Poppins"/>
              <a:sym typeface="Poppins"/>
            </a:endParaRPr>
          </a:p>
        </p:txBody>
      </p:sp>
    </p:spTree>
    <p:extLst>
      <p:ext uri="{BB962C8B-B14F-4D97-AF65-F5344CB8AC3E}">
        <p14:creationId xmlns:p14="http://schemas.microsoft.com/office/powerpoint/2010/main" val="797699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D2B0-0776-96C3-C047-4E02234A7712}"/>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BFCA7D26-5F16-B770-BECA-65821D0D778F}"/>
              </a:ext>
            </a:extLst>
          </p:cNvPr>
          <p:cNvSpPr/>
          <p:nvPr/>
        </p:nvSpPr>
        <p:spPr>
          <a:xfrm rot="-5400000" flipH="1">
            <a:off x="11976135" y="-2886128"/>
            <a:ext cx="7350062" cy="5273669"/>
          </a:xfrm>
          <a:custGeom>
            <a:avLst/>
            <a:gdLst/>
            <a:ahLst/>
            <a:cxnLst/>
            <a:rect l="l" t="t" r="r" b="b"/>
            <a:pathLst>
              <a:path w="7350062" h="5273669">
                <a:moveTo>
                  <a:pt x="7350061" y="0"/>
                </a:moveTo>
                <a:lnTo>
                  <a:pt x="0" y="0"/>
                </a:lnTo>
                <a:lnTo>
                  <a:pt x="0" y="5273669"/>
                </a:lnTo>
                <a:lnTo>
                  <a:pt x="7350061" y="5273669"/>
                </a:lnTo>
                <a:lnTo>
                  <a:pt x="735006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9B00A45D-7B4E-DE00-E19A-F7CF23B2DDE7}"/>
              </a:ext>
            </a:extLst>
          </p:cNvPr>
          <p:cNvSpPr/>
          <p:nvPr/>
        </p:nvSpPr>
        <p:spPr>
          <a:xfrm>
            <a:off x="15121170"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D6ACEA22-046F-BCEB-1053-056ED074720A}"/>
              </a:ext>
            </a:extLst>
          </p:cNvPr>
          <p:cNvSpPr/>
          <p:nvPr/>
        </p:nvSpPr>
        <p:spPr>
          <a:xfrm>
            <a:off x="14336443" y="863299"/>
            <a:ext cx="658246" cy="658246"/>
          </a:xfrm>
          <a:custGeom>
            <a:avLst/>
            <a:gdLst/>
            <a:ahLst/>
            <a:cxnLst/>
            <a:rect l="l" t="t" r="r" b="b"/>
            <a:pathLst>
              <a:path w="658246" h="658246">
                <a:moveTo>
                  <a:pt x="0" y="0"/>
                </a:moveTo>
                <a:lnTo>
                  <a:pt x="658245" y="0"/>
                </a:lnTo>
                <a:lnTo>
                  <a:pt x="658245"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45EAA617-2847-E256-918E-B2B2CDA50733}"/>
              </a:ext>
            </a:extLst>
          </p:cNvPr>
          <p:cNvSpPr/>
          <p:nvPr/>
        </p:nvSpPr>
        <p:spPr>
          <a:xfrm>
            <a:off x="2084439" y="2818480"/>
            <a:ext cx="913619" cy="840529"/>
          </a:xfrm>
          <a:custGeom>
            <a:avLst/>
            <a:gdLst/>
            <a:ahLst/>
            <a:cxnLst/>
            <a:rect l="l" t="t" r="r" b="b"/>
            <a:pathLst>
              <a:path w="913619" h="840529">
                <a:moveTo>
                  <a:pt x="0" y="0"/>
                </a:moveTo>
                <a:lnTo>
                  <a:pt x="913619" y="0"/>
                </a:lnTo>
                <a:lnTo>
                  <a:pt x="913619" y="840529"/>
                </a:lnTo>
                <a:lnTo>
                  <a:pt x="0" y="84052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a:extLst>
              <a:ext uri="{FF2B5EF4-FFF2-40B4-BE49-F238E27FC236}">
                <a16:creationId xmlns:a16="http://schemas.microsoft.com/office/drawing/2014/main" id="{4ADE3B92-7CD3-2322-2E5C-0F018D7D5113}"/>
              </a:ext>
            </a:extLst>
          </p:cNvPr>
          <p:cNvSpPr/>
          <p:nvPr/>
        </p:nvSpPr>
        <p:spPr>
          <a:xfrm>
            <a:off x="2049843" y="7511845"/>
            <a:ext cx="982811" cy="982811"/>
          </a:xfrm>
          <a:custGeom>
            <a:avLst/>
            <a:gdLst/>
            <a:ahLst/>
            <a:cxnLst/>
            <a:rect l="l" t="t" r="r" b="b"/>
            <a:pathLst>
              <a:path w="982811" h="982811">
                <a:moveTo>
                  <a:pt x="0" y="0"/>
                </a:moveTo>
                <a:lnTo>
                  <a:pt x="982811" y="0"/>
                </a:lnTo>
                <a:lnTo>
                  <a:pt x="982811" y="982810"/>
                </a:lnTo>
                <a:lnTo>
                  <a:pt x="0" y="9828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TextBox 18">
            <a:extLst>
              <a:ext uri="{FF2B5EF4-FFF2-40B4-BE49-F238E27FC236}">
                <a16:creationId xmlns:a16="http://schemas.microsoft.com/office/drawing/2014/main" id="{1A90DE63-ED07-ED95-5752-5ED7F4C4ABBC}"/>
              </a:ext>
            </a:extLst>
          </p:cNvPr>
          <p:cNvSpPr txBox="1"/>
          <p:nvPr/>
        </p:nvSpPr>
        <p:spPr>
          <a:xfrm>
            <a:off x="2049843" y="1931999"/>
            <a:ext cx="10000000" cy="655564"/>
          </a:xfrm>
          <a:prstGeom prst="rect">
            <a:avLst/>
          </a:prstGeom>
        </p:spPr>
        <p:txBody>
          <a:bodyPr wrap="square" lIns="0" tIns="0" rIns="0" bIns="0" rtlCol="0" anchor="t">
            <a:spAutoFit/>
          </a:bodyPr>
          <a:lstStyle/>
          <a:p>
            <a:pPr algn="l">
              <a:lnSpc>
                <a:spcPts val="4800"/>
              </a:lnSpc>
              <a:spcBef>
                <a:spcPct val="0"/>
              </a:spcBef>
            </a:pPr>
            <a:r>
              <a:rPr lang="en-US" sz="5400" b="1">
                <a:solidFill>
                  <a:srgbClr val="1B75A3"/>
                </a:solidFill>
                <a:latin typeface="Poppins Bold"/>
                <a:ea typeface="Poppins Bold"/>
                <a:cs typeface="Poppins Bold"/>
                <a:sym typeface="Poppins Bold"/>
              </a:rPr>
              <a:t>The Basics</a:t>
            </a:r>
          </a:p>
        </p:txBody>
      </p:sp>
      <p:grpSp>
        <p:nvGrpSpPr>
          <p:cNvPr id="27" name="Group 27">
            <a:extLst>
              <a:ext uri="{FF2B5EF4-FFF2-40B4-BE49-F238E27FC236}">
                <a16:creationId xmlns:a16="http://schemas.microsoft.com/office/drawing/2014/main" id="{831A9233-6CE5-5529-3BCF-6C35873B1967}"/>
              </a:ext>
            </a:extLst>
          </p:cNvPr>
          <p:cNvGrpSpPr/>
          <p:nvPr/>
        </p:nvGrpSpPr>
        <p:grpSpPr>
          <a:xfrm>
            <a:off x="0" y="10047028"/>
            <a:ext cx="18288000" cy="239972"/>
            <a:chOff x="0" y="0"/>
            <a:chExt cx="4816593" cy="63202"/>
          </a:xfrm>
        </p:grpSpPr>
        <p:sp>
          <p:nvSpPr>
            <p:cNvPr id="28" name="Freeform 28">
              <a:extLst>
                <a:ext uri="{FF2B5EF4-FFF2-40B4-BE49-F238E27FC236}">
                  <a16:creationId xmlns:a16="http://schemas.microsoft.com/office/drawing/2014/main" id="{61E9E4C9-F3EE-9CA5-C16C-707E4C0C23A1}"/>
                </a:ext>
              </a:extLst>
            </p:cNvPr>
            <p:cNvSpPr/>
            <p:nvPr/>
          </p:nvSpPr>
          <p:spPr>
            <a:xfrm>
              <a:off x="0" y="0"/>
              <a:ext cx="4816592" cy="63202"/>
            </a:xfrm>
            <a:custGeom>
              <a:avLst/>
              <a:gdLst/>
              <a:ahLst/>
              <a:cxnLst/>
              <a:rect l="l" t="t" r="r" b="b"/>
              <a:pathLst>
                <a:path w="4816592" h="63202">
                  <a:moveTo>
                    <a:pt x="0" y="0"/>
                  </a:moveTo>
                  <a:lnTo>
                    <a:pt x="4816592" y="0"/>
                  </a:lnTo>
                  <a:lnTo>
                    <a:pt x="4816592" y="63202"/>
                  </a:lnTo>
                  <a:lnTo>
                    <a:pt x="0" y="63202"/>
                  </a:lnTo>
                  <a:close/>
                </a:path>
              </a:pathLst>
            </a:custGeom>
            <a:solidFill>
              <a:srgbClr val="1B75A3"/>
            </a:solidFill>
          </p:spPr>
          <p:txBody>
            <a:bodyPr/>
            <a:lstStyle/>
            <a:p>
              <a:endParaRPr lang="en-US"/>
            </a:p>
          </p:txBody>
        </p:sp>
        <p:sp>
          <p:nvSpPr>
            <p:cNvPr id="29" name="TextBox 29">
              <a:extLst>
                <a:ext uri="{FF2B5EF4-FFF2-40B4-BE49-F238E27FC236}">
                  <a16:creationId xmlns:a16="http://schemas.microsoft.com/office/drawing/2014/main" id="{57169BC0-3C77-621D-68E6-B70A8DE3C58E}"/>
                </a:ext>
              </a:extLst>
            </p:cNvPr>
            <p:cNvSpPr txBox="1"/>
            <p:nvPr/>
          </p:nvSpPr>
          <p:spPr>
            <a:xfrm>
              <a:off x="0" y="-38100"/>
              <a:ext cx="4816593" cy="101302"/>
            </a:xfrm>
            <a:prstGeom prst="rect">
              <a:avLst/>
            </a:prstGeom>
          </p:spPr>
          <p:txBody>
            <a:bodyPr lIns="50800" tIns="50800" rIns="50800" bIns="50800" rtlCol="0" anchor="ctr"/>
            <a:lstStyle/>
            <a:p>
              <a:pPr algn="ctr">
                <a:lnSpc>
                  <a:spcPts val="2500"/>
                </a:lnSpc>
              </a:pPr>
              <a:endParaRPr/>
            </a:p>
          </p:txBody>
        </p:sp>
      </p:grpSp>
      <p:pic>
        <p:nvPicPr>
          <p:cNvPr id="4" name="Picture 3" descr="A logo on a black background&#10;&#10;Description automatically generated">
            <a:extLst>
              <a:ext uri="{FF2B5EF4-FFF2-40B4-BE49-F238E27FC236}">
                <a16:creationId xmlns:a16="http://schemas.microsoft.com/office/drawing/2014/main" id="{4ED00A10-BAB6-90ED-0DD4-16CC6C3DA5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275" y="8769772"/>
            <a:ext cx="2798712" cy="1125817"/>
          </a:xfrm>
          <a:prstGeom prst="rect">
            <a:avLst/>
          </a:prstGeom>
        </p:spPr>
      </p:pic>
      <p:sp>
        <p:nvSpPr>
          <p:cNvPr id="2" name="TextBox 10">
            <a:extLst>
              <a:ext uri="{FF2B5EF4-FFF2-40B4-BE49-F238E27FC236}">
                <a16:creationId xmlns:a16="http://schemas.microsoft.com/office/drawing/2014/main" id="{3A20120D-D824-CA41-533E-5B913E51DF92}"/>
              </a:ext>
            </a:extLst>
          </p:cNvPr>
          <p:cNvSpPr txBox="1"/>
          <p:nvPr/>
        </p:nvSpPr>
        <p:spPr>
          <a:xfrm>
            <a:off x="2103631" y="3009900"/>
            <a:ext cx="13675785" cy="4803751"/>
          </a:xfrm>
          <a:prstGeom prst="rect">
            <a:avLst/>
          </a:prstGeom>
        </p:spPr>
        <p:txBody>
          <a:bodyPr wrap="square" lIns="0" tIns="0" rIns="0" bIns="0" rtlCol="0" anchor="t">
            <a:spAutoFit/>
          </a:bodyPr>
          <a:lstStyle/>
          <a:p>
            <a:pPr marL="457200" indent="-457200" algn="l">
              <a:lnSpc>
                <a:spcPts val="3120"/>
              </a:lnSpc>
              <a:spcAft>
                <a:spcPts val="1100"/>
              </a:spcAft>
              <a:buClr>
                <a:srgbClr val="1B75A3"/>
              </a:buClr>
              <a:buFont typeface="Arial"/>
              <a:buChar char="•"/>
            </a:pPr>
            <a:r>
              <a:rPr lang="en-US" sz="3200" spc="10" dirty="0">
                <a:latin typeface="Source Sans Pro"/>
                <a:ea typeface="Source Sans Pro"/>
                <a:cs typeface="Source Sans Pro"/>
                <a:sym typeface="Source Sans Pro"/>
              </a:rPr>
              <a:t>Due to map scale limitations and source map topographic constraints, some small areas may be mistakenly shown within a Special Flood Hazard Area (SFHA). </a:t>
            </a:r>
            <a:r>
              <a:rPr lang="en-US" sz="3200" b="1" spc="10" dirty="0">
                <a:latin typeface="Source Sans Pro"/>
                <a:ea typeface="Source Sans Pro"/>
                <a:cs typeface="Source Sans Pro"/>
                <a:sym typeface="Source Sans Pro"/>
              </a:rPr>
              <a:t>"inadvertent inclusions.“</a:t>
            </a:r>
          </a:p>
          <a:p>
            <a:pPr marL="457200" indent="-457200" algn="l">
              <a:lnSpc>
                <a:spcPts val="3120"/>
              </a:lnSpc>
              <a:spcAft>
                <a:spcPts val="1100"/>
              </a:spcAft>
              <a:buClr>
                <a:srgbClr val="1B75A3"/>
              </a:buClr>
              <a:buFont typeface="Arial"/>
              <a:buChar char="•"/>
            </a:pPr>
            <a:r>
              <a:rPr lang="en-US" sz="3200" spc="10" dirty="0">
                <a:latin typeface="Source Sans Pro"/>
                <a:ea typeface="Source Sans Pro"/>
                <a:cs typeface="Source Sans Pro"/>
                <a:sym typeface="Source Sans Pro"/>
              </a:rPr>
              <a:t>In other cases, earthen fill may have been placed during construction, raising a portion of the property to an elevation at or above the BFE.</a:t>
            </a:r>
          </a:p>
          <a:p>
            <a:pPr marL="457200" indent="-457200" algn="l">
              <a:lnSpc>
                <a:spcPts val="3120"/>
              </a:lnSpc>
              <a:spcAft>
                <a:spcPts val="1100"/>
              </a:spcAft>
              <a:buClr>
                <a:srgbClr val="1B75A3"/>
              </a:buClr>
              <a:buFont typeface="Arial"/>
              <a:buChar char="•"/>
            </a:pPr>
            <a:r>
              <a:rPr lang="en-US" sz="3200" spc="10" dirty="0">
                <a:latin typeface="Source Sans Pro"/>
                <a:ea typeface="Source Sans Pro"/>
                <a:cs typeface="Source Sans Pro"/>
                <a:sym typeface="Source Sans Pro"/>
              </a:rPr>
              <a:t>As a result, some areas that are at or above the BFE may be incorrectly included within the SFHA on the FIRM.</a:t>
            </a:r>
          </a:p>
          <a:p>
            <a:pPr marL="457200" indent="-457200" algn="l">
              <a:lnSpc>
                <a:spcPts val="3120"/>
              </a:lnSpc>
              <a:spcAft>
                <a:spcPts val="1100"/>
              </a:spcAft>
              <a:buClr>
                <a:srgbClr val="1B75A3"/>
              </a:buClr>
              <a:buFont typeface="Arial"/>
              <a:buChar char="•"/>
            </a:pPr>
            <a:r>
              <a:rPr lang="en-US" sz="3200" spc="10" dirty="0">
                <a:latin typeface="Source Sans Pro"/>
                <a:ea typeface="Source Sans Pro"/>
                <a:cs typeface="Source Sans Pro"/>
                <a:sym typeface="Source Sans Pro"/>
              </a:rPr>
              <a:t>Recognizing that these situations do occur, FEMA established administrative procedures to change the designation for these properties on the FIRM. These processes are referred to as the Letter of Map Amendment (LOMA) process and the Letter of Map Revision-Based on Fill (LOMR-F) process.</a:t>
            </a:r>
          </a:p>
        </p:txBody>
      </p:sp>
    </p:spTree>
    <p:extLst>
      <p:ext uri="{BB962C8B-B14F-4D97-AF65-F5344CB8AC3E}">
        <p14:creationId xmlns:p14="http://schemas.microsoft.com/office/powerpoint/2010/main" val="915102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8" name="Google Shape;108;p14" descr="image.png"/>
          <p:cNvPicPr preferRelativeResize="0"/>
          <p:nvPr/>
        </p:nvPicPr>
        <p:blipFill rotWithShape="1">
          <a:blip r:embed="rId3">
            <a:alphaModFix/>
          </a:blip>
          <a:srcRect/>
          <a:stretch/>
        </p:blipFill>
        <p:spPr>
          <a:xfrm>
            <a:off x="10287000" y="0"/>
            <a:ext cx="8001000" cy="10287000"/>
          </a:xfrm>
          <a:prstGeom prst="rect">
            <a:avLst/>
          </a:prstGeom>
          <a:noFill/>
          <a:ln>
            <a:noFill/>
          </a:ln>
        </p:spPr>
      </p:pic>
      <p:pic>
        <p:nvPicPr>
          <p:cNvPr id="109" name="Google Shape;109;p14" descr="image.png"/>
          <p:cNvPicPr preferRelativeResize="0"/>
          <p:nvPr/>
        </p:nvPicPr>
        <p:blipFill rotWithShape="1">
          <a:blip r:embed="rId4">
            <a:alphaModFix/>
          </a:blip>
          <a:srcRect/>
          <a:stretch/>
        </p:blipFill>
        <p:spPr>
          <a:xfrm>
            <a:off x="1150257" y="3695699"/>
            <a:ext cx="457200" cy="457200"/>
          </a:xfrm>
          <a:prstGeom prst="rect">
            <a:avLst/>
          </a:prstGeom>
          <a:noFill/>
          <a:ln>
            <a:noFill/>
          </a:ln>
        </p:spPr>
      </p:pic>
      <p:pic>
        <p:nvPicPr>
          <p:cNvPr id="110" name="Google Shape;110;p14" descr="image.png"/>
          <p:cNvPicPr preferRelativeResize="0"/>
          <p:nvPr/>
        </p:nvPicPr>
        <p:blipFill rotWithShape="1">
          <a:blip r:embed="rId4">
            <a:alphaModFix/>
          </a:blip>
          <a:srcRect/>
          <a:stretch/>
        </p:blipFill>
        <p:spPr>
          <a:xfrm>
            <a:off x="1150257" y="4800960"/>
            <a:ext cx="457200" cy="457200"/>
          </a:xfrm>
          <a:prstGeom prst="rect">
            <a:avLst/>
          </a:prstGeom>
          <a:noFill/>
          <a:ln>
            <a:noFill/>
          </a:ln>
        </p:spPr>
      </p:pic>
      <p:pic>
        <p:nvPicPr>
          <p:cNvPr id="111" name="Google Shape;111;p14" descr="image.png"/>
          <p:cNvPicPr preferRelativeResize="0"/>
          <p:nvPr/>
        </p:nvPicPr>
        <p:blipFill rotWithShape="1">
          <a:blip r:embed="rId5">
            <a:alphaModFix/>
          </a:blip>
          <a:srcRect/>
          <a:stretch/>
        </p:blipFill>
        <p:spPr>
          <a:xfrm>
            <a:off x="1150257" y="6583773"/>
            <a:ext cx="457200" cy="457200"/>
          </a:xfrm>
          <a:prstGeom prst="rect">
            <a:avLst/>
          </a:prstGeom>
          <a:noFill/>
          <a:ln>
            <a:noFill/>
          </a:ln>
        </p:spPr>
      </p:pic>
      <p:pic>
        <p:nvPicPr>
          <p:cNvPr id="112" name="Google Shape;112;p14" descr="image.png"/>
          <p:cNvPicPr preferRelativeResize="0"/>
          <p:nvPr/>
        </p:nvPicPr>
        <p:blipFill rotWithShape="1">
          <a:blip r:embed="rId5">
            <a:alphaModFix/>
          </a:blip>
          <a:srcRect/>
          <a:stretch/>
        </p:blipFill>
        <p:spPr>
          <a:xfrm>
            <a:off x="1150257" y="8366584"/>
            <a:ext cx="457200" cy="457200"/>
          </a:xfrm>
          <a:prstGeom prst="rect">
            <a:avLst/>
          </a:prstGeom>
          <a:noFill/>
          <a:ln>
            <a:noFill/>
          </a:ln>
        </p:spPr>
      </p:pic>
      <p:pic>
        <p:nvPicPr>
          <p:cNvPr id="113" name="Google Shape;113;p14" descr="image.png"/>
          <p:cNvPicPr preferRelativeResize="0"/>
          <p:nvPr/>
        </p:nvPicPr>
        <p:blipFill rotWithShape="1">
          <a:blip r:embed="rId6">
            <a:alphaModFix/>
          </a:blip>
          <a:srcRect/>
          <a:stretch/>
        </p:blipFill>
        <p:spPr>
          <a:xfrm>
            <a:off x="1293132" y="3809999"/>
            <a:ext cx="171450" cy="228600"/>
          </a:xfrm>
          <a:prstGeom prst="rect">
            <a:avLst/>
          </a:prstGeom>
          <a:noFill/>
          <a:ln>
            <a:noFill/>
          </a:ln>
        </p:spPr>
      </p:pic>
      <p:pic>
        <p:nvPicPr>
          <p:cNvPr id="114" name="Google Shape;114;p14" descr="image.png"/>
          <p:cNvPicPr preferRelativeResize="0"/>
          <p:nvPr/>
        </p:nvPicPr>
        <p:blipFill rotWithShape="1">
          <a:blip r:embed="rId7">
            <a:alphaModFix/>
          </a:blip>
          <a:srcRect/>
          <a:stretch/>
        </p:blipFill>
        <p:spPr>
          <a:xfrm>
            <a:off x="1250270" y="4915260"/>
            <a:ext cx="257175" cy="228600"/>
          </a:xfrm>
          <a:prstGeom prst="rect">
            <a:avLst/>
          </a:prstGeom>
          <a:noFill/>
          <a:ln>
            <a:noFill/>
          </a:ln>
        </p:spPr>
      </p:pic>
      <p:pic>
        <p:nvPicPr>
          <p:cNvPr id="115" name="Google Shape;115;p14" descr="image.png"/>
          <p:cNvPicPr preferRelativeResize="0"/>
          <p:nvPr/>
        </p:nvPicPr>
        <p:blipFill rotWithShape="1">
          <a:blip r:embed="rId8">
            <a:alphaModFix/>
          </a:blip>
          <a:srcRect/>
          <a:stretch/>
        </p:blipFill>
        <p:spPr>
          <a:xfrm>
            <a:off x="1250270" y="6698073"/>
            <a:ext cx="257175" cy="228600"/>
          </a:xfrm>
          <a:prstGeom prst="rect">
            <a:avLst/>
          </a:prstGeom>
          <a:noFill/>
          <a:ln>
            <a:noFill/>
          </a:ln>
        </p:spPr>
      </p:pic>
      <p:pic>
        <p:nvPicPr>
          <p:cNvPr id="116" name="Google Shape;116;p14" descr="image.png"/>
          <p:cNvPicPr preferRelativeResize="0"/>
          <p:nvPr/>
        </p:nvPicPr>
        <p:blipFill rotWithShape="1">
          <a:blip r:embed="rId9">
            <a:alphaModFix/>
          </a:blip>
          <a:srcRect/>
          <a:stretch/>
        </p:blipFill>
        <p:spPr>
          <a:xfrm>
            <a:off x="1264557" y="8480884"/>
            <a:ext cx="228600" cy="228600"/>
          </a:xfrm>
          <a:prstGeom prst="rect">
            <a:avLst/>
          </a:prstGeom>
          <a:noFill/>
          <a:ln>
            <a:noFill/>
          </a:ln>
        </p:spPr>
      </p:pic>
      <p:sp>
        <p:nvSpPr>
          <p:cNvPr id="117" name="Google Shape;117;p14"/>
          <p:cNvSpPr txBox="1"/>
          <p:nvPr/>
        </p:nvSpPr>
        <p:spPr>
          <a:xfrm>
            <a:off x="1893207" y="3009900"/>
            <a:ext cx="10001250" cy="285750"/>
          </a:xfrm>
          <a:prstGeom prst="rect">
            <a:avLst/>
          </a:prstGeom>
          <a:noFill/>
          <a:ln>
            <a:noFill/>
          </a:ln>
        </p:spPr>
        <p:txBody>
          <a:bodyPr spcFirstLastPara="1" wrap="square" lIns="0" tIns="0" rIns="0" bIns="0" anchor="t" anchorCtr="0">
            <a:spAutoFit/>
          </a:bodyPr>
          <a:lstStyle/>
          <a:p>
            <a:r>
              <a:rPr lang="en-US" b="1" dirty="0">
                <a:solidFill>
                  <a:srgbClr val="0284C7"/>
                </a:solidFill>
                <a:latin typeface="Inter"/>
                <a:ea typeface="Inter"/>
                <a:cs typeface="Inter"/>
                <a:sym typeface="Inter"/>
              </a:rPr>
              <a:t>REQUIREMENTS</a:t>
            </a:r>
            <a:endParaRPr dirty="0"/>
          </a:p>
        </p:txBody>
      </p:sp>
      <p:sp>
        <p:nvSpPr>
          <p:cNvPr id="118" name="Google Shape;118;p14"/>
          <p:cNvSpPr txBox="1"/>
          <p:nvPr/>
        </p:nvSpPr>
        <p:spPr>
          <a:xfrm>
            <a:off x="1157514" y="628651"/>
            <a:ext cx="8551068" cy="2229841"/>
          </a:xfrm>
          <a:prstGeom prst="rect">
            <a:avLst/>
          </a:prstGeom>
          <a:noFill/>
          <a:ln>
            <a:noFill/>
          </a:ln>
        </p:spPr>
        <p:txBody>
          <a:bodyPr spcFirstLastPara="1" wrap="square" lIns="0" tIns="0" rIns="0" bIns="0" anchor="t" anchorCtr="0">
            <a:spAutoFit/>
          </a:bodyPr>
          <a:lstStyle/>
          <a:p>
            <a:pPr>
              <a:lnSpc>
                <a:spcPct val="115000"/>
              </a:lnSpc>
            </a:pPr>
            <a:r>
              <a:rPr lang="en-US" sz="5400" b="1" dirty="0">
                <a:solidFill>
                  <a:srgbClr val="1B75A3"/>
                </a:solidFill>
                <a:latin typeface="Poppins" panose="00000500000000000000" pitchFamily="2" charset="0"/>
                <a:ea typeface="Poppins Bold"/>
                <a:cs typeface="Poppins" panose="00000500000000000000" pitchFamily="2" charset="0"/>
                <a:sym typeface="Poppins Bold"/>
              </a:rPr>
              <a:t>Standard MT-1  LOMA Application</a:t>
            </a:r>
          </a:p>
          <a:p>
            <a:pPr>
              <a:lnSpc>
                <a:spcPct val="115000"/>
              </a:lnSpc>
            </a:pPr>
            <a:endParaRPr dirty="0"/>
          </a:p>
        </p:txBody>
      </p:sp>
      <p:sp>
        <p:nvSpPr>
          <p:cNvPr id="120" name="Google Shape;120;p14"/>
          <p:cNvSpPr txBox="1"/>
          <p:nvPr/>
        </p:nvSpPr>
        <p:spPr>
          <a:xfrm>
            <a:off x="1893207" y="3695700"/>
            <a:ext cx="7400925" cy="415498"/>
          </a:xfrm>
          <a:prstGeom prst="rect">
            <a:avLst/>
          </a:prstGeom>
          <a:noFill/>
          <a:ln>
            <a:noFill/>
          </a:ln>
        </p:spPr>
        <p:txBody>
          <a:bodyPr spcFirstLastPara="1" wrap="square" lIns="0" tIns="0" rIns="0" bIns="0" anchor="t" anchorCtr="0">
            <a:spAutoFit/>
          </a:bodyPr>
          <a:lstStyle/>
          <a:p>
            <a:r>
              <a:rPr lang="en-US" sz="2700" b="1" dirty="0">
                <a:solidFill>
                  <a:srgbClr val="334155"/>
                </a:solidFill>
                <a:latin typeface="Inter"/>
                <a:ea typeface="Inter"/>
                <a:cs typeface="Inter"/>
                <a:sym typeface="Inter"/>
              </a:rPr>
              <a:t> </a:t>
            </a:r>
            <a:r>
              <a:rPr lang="en-US" sz="2700" b="1" dirty="0">
                <a:solidFill>
                  <a:srgbClr val="0F172A"/>
                </a:solidFill>
                <a:latin typeface="Inter"/>
                <a:ea typeface="Inter"/>
                <a:cs typeface="Inter"/>
                <a:sym typeface="Inter"/>
              </a:rPr>
              <a:t>MT-1 Form:</a:t>
            </a:r>
            <a:r>
              <a:rPr lang="en-US" sz="2700" b="1" dirty="0">
                <a:solidFill>
                  <a:srgbClr val="334155"/>
                </a:solidFill>
                <a:latin typeface="Inter"/>
                <a:ea typeface="Inter"/>
                <a:cs typeface="Inter"/>
                <a:sym typeface="Inter"/>
              </a:rPr>
              <a:t> Property Information Form</a:t>
            </a:r>
            <a:endParaRPr dirty="0"/>
          </a:p>
        </p:txBody>
      </p:sp>
      <p:sp>
        <p:nvSpPr>
          <p:cNvPr id="121" name="Google Shape;121;p14"/>
          <p:cNvSpPr txBox="1"/>
          <p:nvPr/>
        </p:nvSpPr>
        <p:spPr>
          <a:xfrm>
            <a:off x="1893207" y="4800960"/>
            <a:ext cx="7400925" cy="1246495"/>
          </a:xfrm>
          <a:prstGeom prst="rect">
            <a:avLst/>
          </a:prstGeom>
          <a:noFill/>
          <a:ln>
            <a:noFill/>
          </a:ln>
        </p:spPr>
        <p:txBody>
          <a:bodyPr spcFirstLastPara="1" wrap="square" lIns="0" tIns="0" rIns="0" bIns="0" anchor="t" anchorCtr="0">
            <a:spAutoFit/>
          </a:bodyPr>
          <a:lstStyle/>
          <a:p>
            <a:r>
              <a:rPr lang="en-US" sz="2700" b="1" dirty="0">
                <a:solidFill>
                  <a:srgbClr val="334155"/>
                </a:solidFill>
                <a:latin typeface="Inter"/>
                <a:ea typeface="Inter"/>
                <a:cs typeface="Inter"/>
                <a:sym typeface="Inter"/>
              </a:rPr>
              <a:t> </a:t>
            </a:r>
            <a:r>
              <a:rPr lang="en-US" sz="2700" b="1" dirty="0">
                <a:solidFill>
                  <a:srgbClr val="0F172A"/>
                </a:solidFill>
                <a:latin typeface="Inter"/>
                <a:ea typeface="Inter"/>
                <a:cs typeface="Inter"/>
                <a:sym typeface="Inter"/>
              </a:rPr>
              <a:t>Annotated </a:t>
            </a:r>
            <a:r>
              <a:rPr lang="en-US" sz="2700" b="1" dirty="0" err="1">
                <a:solidFill>
                  <a:srgbClr val="0F172A"/>
                </a:solidFill>
                <a:latin typeface="Inter"/>
                <a:ea typeface="Inter"/>
                <a:cs typeface="Inter"/>
                <a:sym typeface="Inter"/>
              </a:rPr>
              <a:t>FIRMette</a:t>
            </a:r>
            <a:r>
              <a:rPr lang="en-US" sz="2700" b="1" dirty="0">
                <a:solidFill>
                  <a:srgbClr val="0F172A"/>
                </a:solidFill>
                <a:latin typeface="Inter"/>
                <a:ea typeface="Inter"/>
                <a:cs typeface="Inter"/>
                <a:sym typeface="Inter"/>
              </a:rPr>
              <a:t>:</a:t>
            </a:r>
            <a:r>
              <a:rPr lang="en-US" sz="2700" b="1" dirty="0">
                <a:solidFill>
                  <a:srgbClr val="334155"/>
                </a:solidFill>
                <a:latin typeface="Inter"/>
                <a:ea typeface="Inter"/>
                <a:cs typeface="Inter"/>
                <a:sym typeface="Inter"/>
              </a:rPr>
              <a:t> A to-scale map panel pinpointing the exact property and structure location relative to the SFHA. </a:t>
            </a:r>
            <a:endParaRPr dirty="0"/>
          </a:p>
        </p:txBody>
      </p:sp>
      <p:sp>
        <p:nvSpPr>
          <p:cNvPr id="122" name="Google Shape;122;p14"/>
          <p:cNvSpPr txBox="1"/>
          <p:nvPr/>
        </p:nvSpPr>
        <p:spPr>
          <a:xfrm>
            <a:off x="1893207" y="6583773"/>
            <a:ext cx="7400925" cy="1246495"/>
          </a:xfrm>
          <a:prstGeom prst="rect">
            <a:avLst/>
          </a:prstGeom>
          <a:noFill/>
          <a:ln>
            <a:noFill/>
          </a:ln>
        </p:spPr>
        <p:txBody>
          <a:bodyPr spcFirstLastPara="1" wrap="square" lIns="0" tIns="0" rIns="0" bIns="0" anchor="t" anchorCtr="0">
            <a:spAutoFit/>
          </a:bodyPr>
          <a:lstStyle/>
          <a:p>
            <a:r>
              <a:rPr lang="en-US" sz="2700" b="1" dirty="0">
                <a:solidFill>
                  <a:srgbClr val="334155"/>
                </a:solidFill>
                <a:latin typeface="Inter"/>
                <a:ea typeface="Inter"/>
                <a:cs typeface="Inter"/>
                <a:sym typeface="Inter"/>
              </a:rPr>
              <a:t> </a:t>
            </a:r>
            <a:r>
              <a:rPr lang="en-US" sz="2700" b="1" dirty="0">
                <a:solidFill>
                  <a:srgbClr val="0F172A"/>
                </a:solidFill>
                <a:latin typeface="Inter"/>
                <a:ea typeface="Inter"/>
                <a:cs typeface="Inter"/>
                <a:sym typeface="Inter"/>
              </a:rPr>
              <a:t>Recorded Deed:</a:t>
            </a:r>
            <a:r>
              <a:rPr lang="en-US" sz="2700" b="1" dirty="0">
                <a:solidFill>
                  <a:srgbClr val="334155"/>
                </a:solidFill>
                <a:latin typeface="Inter"/>
                <a:ea typeface="Inter"/>
                <a:cs typeface="Inter"/>
                <a:sym typeface="Inter"/>
              </a:rPr>
              <a:t> Official subdivision plat or deed including the county recorder's stamp and legal description. </a:t>
            </a:r>
            <a:endParaRPr dirty="0"/>
          </a:p>
        </p:txBody>
      </p:sp>
      <p:sp>
        <p:nvSpPr>
          <p:cNvPr id="123" name="Google Shape;123;p14"/>
          <p:cNvSpPr txBox="1"/>
          <p:nvPr/>
        </p:nvSpPr>
        <p:spPr>
          <a:xfrm>
            <a:off x="1893207" y="8366585"/>
            <a:ext cx="7400925" cy="830997"/>
          </a:xfrm>
          <a:prstGeom prst="rect">
            <a:avLst/>
          </a:prstGeom>
          <a:noFill/>
          <a:ln>
            <a:noFill/>
          </a:ln>
        </p:spPr>
        <p:txBody>
          <a:bodyPr spcFirstLastPara="1" wrap="square" lIns="0" tIns="0" rIns="0" bIns="0" anchor="t" anchorCtr="0">
            <a:spAutoFit/>
          </a:bodyPr>
          <a:lstStyle/>
          <a:p>
            <a:r>
              <a:rPr lang="en-US" sz="2700" b="1" dirty="0">
                <a:solidFill>
                  <a:srgbClr val="334155"/>
                </a:solidFill>
                <a:latin typeface="Inter"/>
                <a:ea typeface="Inter"/>
                <a:cs typeface="Inter"/>
                <a:sym typeface="Inter"/>
              </a:rPr>
              <a:t> </a:t>
            </a:r>
            <a:r>
              <a:rPr lang="en-US" sz="2700" b="1" dirty="0">
                <a:solidFill>
                  <a:srgbClr val="0F172A"/>
                </a:solidFill>
                <a:latin typeface="Inter"/>
                <a:ea typeface="Inter"/>
                <a:cs typeface="Inter"/>
                <a:sym typeface="Inter"/>
              </a:rPr>
              <a:t>Elevation Data:</a:t>
            </a:r>
            <a:r>
              <a:rPr lang="en-US" sz="2700" b="1" dirty="0">
                <a:solidFill>
                  <a:srgbClr val="334155"/>
                </a:solidFill>
                <a:latin typeface="Inter"/>
                <a:ea typeface="Inter"/>
                <a:cs typeface="Inter"/>
                <a:sym typeface="Inter"/>
              </a:rPr>
              <a:t> Certified LAG usually in the form of an Elevation Certificate. </a:t>
            </a:r>
            <a:endParaRPr dirty="0"/>
          </a:p>
        </p:txBody>
      </p:sp>
    </p:spTree>
    <p:extLst>
      <p:ext uri="{BB962C8B-B14F-4D97-AF65-F5344CB8AC3E}">
        <p14:creationId xmlns:p14="http://schemas.microsoft.com/office/powerpoint/2010/main" val="3714632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D2B0-0776-96C3-C047-4E02234A7712}"/>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BFCA7D26-5F16-B770-BECA-65821D0D778F}"/>
              </a:ext>
            </a:extLst>
          </p:cNvPr>
          <p:cNvSpPr/>
          <p:nvPr/>
        </p:nvSpPr>
        <p:spPr>
          <a:xfrm rot="-5400000" flipH="1">
            <a:off x="11976135" y="-2886128"/>
            <a:ext cx="7350062" cy="5273669"/>
          </a:xfrm>
          <a:custGeom>
            <a:avLst/>
            <a:gdLst/>
            <a:ahLst/>
            <a:cxnLst/>
            <a:rect l="l" t="t" r="r" b="b"/>
            <a:pathLst>
              <a:path w="7350062" h="5273669">
                <a:moveTo>
                  <a:pt x="7350061" y="0"/>
                </a:moveTo>
                <a:lnTo>
                  <a:pt x="0" y="0"/>
                </a:lnTo>
                <a:lnTo>
                  <a:pt x="0" y="5273669"/>
                </a:lnTo>
                <a:lnTo>
                  <a:pt x="7350061" y="5273669"/>
                </a:lnTo>
                <a:lnTo>
                  <a:pt x="735006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9B00A45D-7B4E-DE00-E19A-F7CF23B2DDE7}"/>
              </a:ext>
            </a:extLst>
          </p:cNvPr>
          <p:cNvSpPr/>
          <p:nvPr/>
        </p:nvSpPr>
        <p:spPr>
          <a:xfrm>
            <a:off x="15121170"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D6ACEA22-046F-BCEB-1053-056ED074720A}"/>
              </a:ext>
            </a:extLst>
          </p:cNvPr>
          <p:cNvSpPr/>
          <p:nvPr/>
        </p:nvSpPr>
        <p:spPr>
          <a:xfrm>
            <a:off x="14336443" y="863299"/>
            <a:ext cx="658246" cy="658246"/>
          </a:xfrm>
          <a:custGeom>
            <a:avLst/>
            <a:gdLst/>
            <a:ahLst/>
            <a:cxnLst/>
            <a:rect l="l" t="t" r="r" b="b"/>
            <a:pathLst>
              <a:path w="658246" h="658246">
                <a:moveTo>
                  <a:pt x="0" y="0"/>
                </a:moveTo>
                <a:lnTo>
                  <a:pt x="658245" y="0"/>
                </a:lnTo>
                <a:lnTo>
                  <a:pt x="658245"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45EAA617-2847-E256-918E-B2B2CDA50733}"/>
              </a:ext>
            </a:extLst>
          </p:cNvPr>
          <p:cNvSpPr/>
          <p:nvPr/>
        </p:nvSpPr>
        <p:spPr>
          <a:xfrm>
            <a:off x="2084439" y="2818480"/>
            <a:ext cx="913619" cy="840529"/>
          </a:xfrm>
          <a:custGeom>
            <a:avLst/>
            <a:gdLst/>
            <a:ahLst/>
            <a:cxnLst/>
            <a:rect l="l" t="t" r="r" b="b"/>
            <a:pathLst>
              <a:path w="913619" h="840529">
                <a:moveTo>
                  <a:pt x="0" y="0"/>
                </a:moveTo>
                <a:lnTo>
                  <a:pt x="913619" y="0"/>
                </a:lnTo>
                <a:lnTo>
                  <a:pt x="913619" y="840529"/>
                </a:lnTo>
                <a:lnTo>
                  <a:pt x="0" y="84052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8" name="TextBox 18">
            <a:extLst>
              <a:ext uri="{FF2B5EF4-FFF2-40B4-BE49-F238E27FC236}">
                <a16:creationId xmlns:a16="http://schemas.microsoft.com/office/drawing/2014/main" id="{1A90DE63-ED07-ED95-5752-5ED7F4C4ABBC}"/>
              </a:ext>
            </a:extLst>
          </p:cNvPr>
          <p:cNvSpPr txBox="1"/>
          <p:nvPr/>
        </p:nvSpPr>
        <p:spPr>
          <a:xfrm>
            <a:off x="1645920" y="1325880"/>
            <a:ext cx="10000000" cy="615553"/>
          </a:xfrm>
          <a:prstGeom prst="rect">
            <a:avLst/>
          </a:prstGeom>
        </p:spPr>
        <p:txBody>
          <a:bodyPr wrap="square" lIns="0" tIns="0" rIns="0" bIns="0" rtlCol="0" anchor="t">
            <a:spAutoFit/>
          </a:bodyPr>
          <a:lstStyle/>
          <a:p>
            <a:pPr algn="l">
              <a:lnSpc>
                <a:spcPts val="4800"/>
              </a:lnSpc>
              <a:spcBef>
                <a:spcPct val="0"/>
              </a:spcBef>
            </a:pPr>
            <a:r>
              <a:rPr lang="en-US" sz="4000" b="1" dirty="0" err="1">
                <a:solidFill>
                  <a:srgbClr val="1B75A3"/>
                </a:solidFill>
                <a:latin typeface="Poppins Bold"/>
                <a:ea typeface="Poppins Bold"/>
                <a:cs typeface="Poppins Bold"/>
                <a:sym typeface="Poppins Bold"/>
              </a:rPr>
              <a:t>eLOMA</a:t>
            </a:r>
            <a:r>
              <a:rPr lang="en-US" sz="4000" b="1" dirty="0">
                <a:solidFill>
                  <a:srgbClr val="1B75A3"/>
                </a:solidFill>
                <a:latin typeface="Poppins Bold"/>
                <a:ea typeface="Poppins Bold"/>
                <a:cs typeface="Poppins Bold"/>
                <a:sym typeface="Poppins Bold"/>
              </a:rPr>
              <a:t> Professional Workflow</a:t>
            </a:r>
          </a:p>
        </p:txBody>
      </p:sp>
      <p:grpSp>
        <p:nvGrpSpPr>
          <p:cNvPr id="27" name="Group 27">
            <a:extLst>
              <a:ext uri="{FF2B5EF4-FFF2-40B4-BE49-F238E27FC236}">
                <a16:creationId xmlns:a16="http://schemas.microsoft.com/office/drawing/2014/main" id="{831A9233-6CE5-5529-3BCF-6C35873B1967}"/>
              </a:ext>
            </a:extLst>
          </p:cNvPr>
          <p:cNvGrpSpPr/>
          <p:nvPr/>
        </p:nvGrpSpPr>
        <p:grpSpPr>
          <a:xfrm>
            <a:off x="0" y="10047028"/>
            <a:ext cx="18288000" cy="239972"/>
            <a:chOff x="0" y="0"/>
            <a:chExt cx="4816593" cy="63202"/>
          </a:xfrm>
        </p:grpSpPr>
        <p:sp>
          <p:nvSpPr>
            <p:cNvPr id="28" name="Freeform 28">
              <a:extLst>
                <a:ext uri="{FF2B5EF4-FFF2-40B4-BE49-F238E27FC236}">
                  <a16:creationId xmlns:a16="http://schemas.microsoft.com/office/drawing/2014/main" id="{61E9E4C9-F3EE-9CA5-C16C-707E4C0C23A1}"/>
                </a:ext>
              </a:extLst>
            </p:cNvPr>
            <p:cNvSpPr/>
            <p:nvPr/>
          </p:nvSpPr>
          <p:spPr>
            <a:xfrm>
              <a:off x="0" y="0"/>
              <a:ext cx="4816592" cy="63202"/>
            </a:xfrm>
            <a:custGeom>
              <a:avLst/>
              <a:gdLst/>
              <a:ahLst/>
              <a:cxnLst/>
              <a:rect l="l" t="t" r="r" b="b"/>
              <a:pathLst>
                <a:path w="4816592" h="63202">
                  <a:moveTo>
                    <a:pt x="0" y="0"/>
                  </a:moveTo>
                  <a:lnTo>
                    <a:pt x="4816592" y="0"/>
                  </a:lnTo>
                  <a:lnTo>
                    <a:pt x="4816592" y="63202"/>
                  </a:lnTo>
                  <a:lnTo>
                    <a:pt x="0" y="63202"/>
                  </a:lnTo>
                  <a:close/>
                </a:path>
              </a:pathLst>
            </a:custGeom>
            <a:solidFill>
              <a:srgbClr val="1B75A3"/>
            </a:solidFill>
          </p:spPr>
          <p:txBody>
            <a:bodyPr/>
            <a:lstStyle/>
            <a:p>
              <a:endParaRPr lang="en-US"/>
            </a:p>
          </p:txBody>
        </p:sp>
        <p:sp>
          <p:nvSpPr>
            <p:cNvPr id="29" name="TextBox 29">
              <a:extLst>
                <a:ext uri="{FF2B5EF4-FFF2-40B4-BE49-F238E27FC236}">
                  <a16:creationId xmlns:a16="http://schemas.microsoft.com/office/drawing/2014/main" id="{57169BC0-3C77-621D-68E6-B70A8DE3C58E}"/>
                </a:ext>
              </a:extLst>
            </p:cNvPr>
            <p:cNvSpPr txBox="1"/>
            <p:nvPr/>
          </p:nvSpPr>
          <p:spPr>
            <a:xfrm>
              <a:off x="0" y="-38100"/>
              <a:ext cx="4816593" cy="101302"/>
            </a:xfrm>
            <a:prstGeom prst="rect">
              <a:avLst/>
            </a:prstGeom>
          </p:spPr>
          <p:txBody>
            <a:bodyPr lIns="50800" tIns="50800" rIns="50800" bIns="50800" rtlCol="0" anchor="ctr"/>
            <a:lstStyle/>
            <a:p>
              <a:pPr algn="ctr">
                <a:lnSpc>
                  <a:spcPts val="2500"/>
                </a:lnSpc>
              </a:pPr>
              <a:endParaRPr/>
            </a:p>
          </p:txBody>
        </p:sp>
      </p:grpSp>
      <p:pic>
        <p:nvPicPr>
          <p:cNvPr id="4" name="Picture 3" descr="A logo on a black background&#10;&#10;Description automatically generated">
            <a:extLst>
              <a:ext uri="{FF2B5EF4-FFF2-40B4-BE49-F238E27FC236}">
                <a16:creationId xmlns:a16="http://schemas.microsoft.com/office/drawing/2014/main" id="{4ED00A10-BAB6-90ED-0DD4-16CC6C3DA5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4275" y="8769772"/>
            <a:ext cx="2798712" cy="1125817"/>
          </a:xfrm>
          <a:prstGeom prst="rect">
            <a:avLst/>
          </a:prstGeom>
        </p:spPr>
      </p:pic>
      <p:sp>
        <p:nvSpPr>
          <p:cNvPr id="85" name="Google Shape;84;p13"/>
          <p:cNvSpPr/>
          <p:nvPr/>
        </p:nvSpPr>
        <p:spPr>
          <a:xfrm>
            <a:off x="2374280" y="2680480"/>
            <a:ext cx="682752" cy="682752"/>
          </a:xfrm>
          <a:prstGeom prst="roundRect">
            <a:avLst>
              <a:gd name="adj" fmla="val 50000"/>
            </a:avLst>
          </a:prstGeom>
          <a:solidFill>
            <a:srgbClr val="0F17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4" b="0" i="0" u="none" strike="noStrike" cap="none">
              <a:solidFill>
                <a:schemeClr val="dk1"/>
              </a:solidFill>
              <a:latin typeface="Calibri"/>
              <a:ea typeface="Calibri"/>
              <a:cs typeface="Calibri"/>
              <a:sym typeface="Calibri"/>
            </a:endParaRPr>
          </a:p>
        </p:txBody>
      </p:sp>
      <p:sp>
        <p:nvSpPr>
          <p:cNvPr id="86" name="Google Shape;85;p13"/>
          <p:cNvSpPr/>
          <p:nvPr/>
        </p:nvSpPr>
        <p:spPr>
          <a:xfrm>
            <a:off x="2374280" y="3911872"/>
            <a:ext cx="682752" cy="682752"/>
          </a:xfrm>
          <a:prstGeom prst="roundRect">
            <a:avLst>
              <a:gd name="adj" fmla="val 50000"/>
            </a:avLst>
          </a:prstGeom>
          <a:solidFill>
            <a:srgbClr val="0F17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4" b="0" i="0" u="none" strike="noStrike" cap="none">
              <a:solidFill>
                <a:schemeClr val="dk1"/>
              </a:solidFill>
              <a:latin typeface="Calibri"/>
              <a:ea typeface="Calibri"/>
              <a:cs typeface="Calibri"/>
              <a:sym typeface="Calibri"/>
            </a:endParaRPr>
          </a:p>
        </p:txBody>
      </p:sp>
      <p:sp>
        <p:nvSpPr>
          <p:cNvPr id="87" name="Google Shape;86;p13"/>
          <p:cNvSpPr/>
          <p:nvPr/>
        </p:nvSpPr>
        <p:spPr>
          <a:xfrm>
            <a:off x="2374280" y="5143264"/>
            <a:ext cx="682752" cy="682752"/>
          </a:xfrm>
          <a:prstGeom prst="roundRect">
            <a:avLst>
              <a:gd name="adj" fmla="val 50000"/>
            </a:avLst>
          </a:prstGeom>
          <a:solidFill>
            <a:srgbClr val="0F17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4" b="0" i="0" u="none" strike="noStrike" cap="none">
              <a:solidFill>
                <a:schemeClr val="dk1"/>
              </a:solidFill>
              <a:latin typeface="Calibri"/>
              <a:ea typeface="Calibri"/>
              <a:cs typeface="Calibri"/>
              <a:sym typeface="Calibri"/>
            </a:endParaRPr>
          </a:p>
        </p:txBody>
      </p:sp>
      <p:sp>
        <p:nvSpPr>
          <p:cNvPr id="88" name="Google Shape;87;p13"/>
          <p:cNvSpPr/>
          <p:nvPr/>
        </p:nvSpPr>
        <p:spPr>
          <a:xfrm>
            <a:off x="2395662" y="6709063"/>
            <a:ext cx="682752" cy="682752"/>
          </a:xfrm>
          <a:prstGeom prst="roundRect">
            <a:avLst>
              <a:gd name="adj" fmla="val 50000"/>
            </a:avLst>
          </a:prstGeom>
          <a:solidFill>
            <a:srgbClr val="0284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4" b="0" i="0" u="none" strike="noStrike" cap="none">
              <a:solidFill>
                <a:schemeClr val="dk1"/>
              </a:solidFill>
              <a:latin typeface="Calibri"/>
              <a:ea typeface="Calibri"/>
              <a:cs typeface="Calibri"/>
              <a:sym typeface="Calibri"/>
            </a:endParaRPr>
          </a:p>
        </p:txBody>
      </p:sp>
      <p:sp>
        <p:nvSpPr>
          <p:cNvPr id="92" name="Google Shape;91;p13"/>
          <p:cNvSpPr txBox="1"/>
          <p:nvPr/>
        </p:nvSpPr>
        <p:spPr>
          <a:xfrm>
            <a:off x="2106482" y="2665480"/>
            <a:ext cx="1205788" cy="682752"/>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304" b="1" i="0" u="none" strike="noStrike" cap="none" dirty="0">
                <a:solidFill>
                  <a:srgbClr val="FFFFFF"/>
                </a:solidFill>
                <a:latin typeface="Source Sans Pro"/>
                <a:ea typeface="Source Sans Pro"/>
                <a:cs typeface="Source Sans Pro"/>
                <a:sym typeface="Source Sans Pro"/>
              </a:rPr>
              <a:t>1</a:t>
            </a:r>
            <a:endParaRPr dirty="0"/>
          </a:p>
        </p:txBody>
      </p:sp>
      <p:sp>
        <p:nvSpPr>
          <p:cNvPr id="93" name="Google Shape;92;p13"/>
          <p:cNvSpPr txBox="1"/>
          <p:nvPr/>
        </p:nvSpPr>
        <p:spPr>
          <a:xfrm>
            <a:off x="2103631" y="3896872"/>
            <a:ext cx="1205788" cy="682752"/>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304" b="1" i="0" u="none" strike="noStrike" cap="none">
                <a:solidFill>
                  <a:srgbClr val="FFFFFF"/>
                </a:solidFill>
                <a:latin typeface="Source Sans Pro"/>
                <a:ea typeface="Source Sans Pro"/>
                <a:cs typeface="Source Sans Pro"/>
                <a:sym typeface="Source Sans Pro"/>
              </a:rPr>
              <a:t>2</a:t>
            </a:r>
            <a:endParaRPr/>
          </a:p>
        </p:txBody>
      </p:sp>
      <p:sp>
        <p:nvSpPr>
          <p:cNvPr id="94" name="Google Shape;93;p13"/>
          <p:cNvSpPr txBox="1"/>
          <p:nvPr/>
        </p:nvSpPr>
        <p:spPr>
          <a:xfrm>
            <a:off x="2106482" y="5115840"/>
            <a:ext cx="1205788" cy="682752"/>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304" b="1" i="0" u="none" strike="noStrike" cap="none">
                <a:solidFill>
                  <a:srgbClr val="FFFFFF"/>
                </a:solidFill>
                <a:latin typeface="Source Sans Pro"/>
                <a:ea typeface="Source Sans Pro"/>
                <a:cs typeface="Source Sans Pro"/>
                <a:sym typeface="Source Sans Pro"/>
              </a:rPr>
              <a:t>3</a:t>
            </a:r>
            <a:endParaRPr/>
          </a:p>
        </p:txBody>
      </p:sp>
      <p:sp>
        <p:nvSpPr>
          <p:cNvPr id="95" name="Google Shape;94;p13"/>
          <p:cNvSpPr txBox="1"/>
          <p:nvPr/>
        </p:nvSpPr>
        <p:spPr>
          <a:xfrm>
            <a:off x="2103631" y="6709063"/>
            <a:ext cx="1205788" cy="682752"/>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304" b="1" i="0" u="none" strike="noStrike" cap="none">
                <a:solidFill>
                  <a:srgbClr val="FFFFFF"/>
                </a:solidFill>
                <a:latin typeface="Source Sans Pro"/>
                <a:ea typeface="Source Sans Pro"/>
                <a:cs typeface="Source Sans Pro"/>
                <a:sym typeface="Source Sans Pro"/>
              </a:rPr>
              <a:t>4</a:t>
            </a:r>
            <a:endParaRPr/>
          </a:p>
        </p:txBody>
      </p:sp>
      <p:sp>
        <p:nvSpPr>
          <p:cNvPr id="96" name="Google Shape;95;p13"/>
          <p:cNvSpPr txBox="1"/>
          <p:nvPr/>
        </p:nvSpPr>
        <p:spPr>
          <a:xfrm>
            <a:off x="3349640" y="2650000"/>
            <a:ext cx="7600149"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b="1" i="0" u="none" strike="noStrike" cap="none" dirty="0">
                <a:solidFill>
                  <a:srgbClr val="0F172A"/>
                </a:solidFill>
                <a:latin typeface="Source Sans Pro"/>
                <a:ea typeface="Source Sans Pro"/>
                <a:cs typeface="Source Sans Pro"/>
                <a:sym typeface="Source Sans Pro"/>
              </a:rPr>
              <a:t>Produce </a:t>
            </a:r>
            <a:r>
              <a:rPr lang="en-US" sz="2800" b="1" i="0" u="none" strike="noStrike" cap="none" dirty="0" err="1">
                <a:solidFill>
                  <a:srgbClr val="0F172A"/>
                </a:solidFill>
                <a:latin typeface="Source Sans Pro"/>
                <a:ea typeface="Source Sans Pro"/>
                <a:cs typeface="Source Sans Pro"/>
                <a:sym typeface="Source Sans Pro"/>
              </a:rPr>
              <a:t>FIRMette</a:t>
            </a:r>
            <a:endParaRPr sz="2800" dirty="0"/>
          </a:p>
        </p:txBody>
      </p:sp>
      <p:sp>
        <p:nvSpPr>
          <p:cNvPr id="97" name="Google Shape;96;p13"/>
          <p:cNvSpPr txBox="1"/>
          <p:nvPr/>
        </p:nvSpPr>
        <p:spPr>
          <a:xfrm>
            <a:off x="3349640" y="3101104"/>
            <a:ext cx="723826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0" i="0" u="none" strike="noStrike" cap="none" dirty="0">
                <a:solidFill>
                  <a:srgbClr val="475569"/>
                </a:solidFill>
                <a:latin typeface="Source Sans Pro"/>
                <a:ea typeface="Source Sans Pro"/>
                <a:cs typeface="Source Sans Pro"/>
                <a:sym typeface="Source Sans Pro"/>
              </a:rPr>
              <a:t>Map subject cross-section on official FIRMETTE</a:t>
            </a:r>
            <a:r>
              <a:rPr lang="en-US" sz="2800" b="0" i="0" u="none" strike="noStrike" cap="none" dirty="0">
                <a:solidFill>
                  <a:srgbClr val="475569"/>
                </a:solidFill>
                <a:latin typeface="Source Sans Pro"/>
                <a:ea typeface="Source Sans Pro"/>
                <a:cs typeface="Source Sans Pro"/>
                <a:sym typeface="Source Sans Pro"/>
              </a:rPr>
              <a:t>.</a:t>
            </a:r>
            <a:endParaRPr sz="2800" dirty="0"/>
          </a:p>
        </p:txBody>
      </p:sp>
      <p:sp>
        <p:nvSpPr>
          <p:cNvPr id="98" name="Google Shape;97;p13"/>
          <p:cNvSpPr txBox="1"/>
          <p:nvPr/>
        </p:nvSpPr>
        <p:spPr>
          <a:xfrm>
            <a:off x="3349640" y="3881392"/>
            <a:ext cx="8524646"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b="1" i="0" u="none" strike="noStrike" cap="none">
                <a:solidFill>
                  <a:srgbClr val="0F172A"/>
                </a:solidFill>
                <a:latin typeface="Source Sans Pro"/>
                <a:ea typeface="Source Sans Pro"/>
                <a:cs typeface="Source Sans Pro"/>
                <a:sym typeface="Source Sans Pro"/>
              </a:rPr>
              <a:t>Plot FIS Profile</a:t>
            </a:r>
            <a:endParaRPr sz="2800"/>
          </a:p>
        </p:txBody>
      </p:sp>
      <p:sp>
        <p:nvSpPr>
          <p:cNvPr id="99" name="Google Shape;98;p13"/>
          <p:cNvSpPr txBox="1"/>
          <p:nvPr/>
        </p:nvSpPr>
        <p:spPr>
          <a:xfrm>
            <a:off x="3349640" y="4332496"/>
            <a:ext cx="8202167" cy="3693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0" i="0" u="none" strike="noStrike" cap="none" dirty="0">
                <a:solidFill>
                  <a:srgbClr val="475569"/>
                </a:solidFill>
                <a:latin typeface="Source Sans Pro"/>
                <a:ea typeface="Source Sans Pro"/>
                <a:cs typeface="Source Sans Pro"/>
                <a:sym typeface="Source Sans Pro"/>
              </a:rPr>
              <a:t>Pinpoint location on FIS to establish precise BFE.</a:t>
            </a:r>
            <a:endParaRPr sz="2400" dirty="0"/>
          </a:p>
        </p:txBody>
      </p:sp>
      <p:sp>
        <p:nvSpPr>
          <p:cNvPr id="100" name="Google Shape;99;p13"/>
          <p:cNvSpPr txBox="1"/>
          <p:nvPr/>
        </p:nvSpPr>
        <p:spPr>
          <a:xfrm>
            <a:off x="3349640" y="5112784"/>
            <a:ext cx="7765770"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b="1" i="0" u="none" strike="noStrike" cap="none" dirty="0">
                <a:solidFill>
                  <a:srgbClr val="0F172A"/>
                </a:solidFill>
                <a:latin typeface="Source Sans Pro"/>
                <a:ea typeface="Source Sans Pro"/>
                <a:cs typeface="Source Sans Pro"/>
                <a:sym typeface="Source Sans Pro"/>
              </a:rPr>
              <a:t>Analyze Elevations</a:t>
            </a:r>
            <a:endParaRPr sz="2800" dirty="0"/>
          </a:p>
        </p:txBody>
      </p:sp>
      <p:sp>
        <p:nvSpPr>
          <p:cNvPr id="101" name="Google Shape;100;p13"/>
          <p:cNvSpPr txBox="1"/>
          <p:nvPr/>
        </p:nvSpPr>
        <p:spPr>
          <a:xfrm>
            <a:off x="3349640" y="5563888"/>
            <a:ext cx="5565760" cy="73866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0" i="0" u="none" strike="noStrike" cap="none" dirty="0">
                <a:solidFill>
                  <a:srgbClr val="475569"/>
                </a:solidFill>
                <a:latin typeface="Source Sans Pro"/>
                <a:ea typeface="Source Sans Pro"/>
                <a:cs typeface="Source Sans Pro"/>
                <a:sym typeface="Source Sans Pro"/>
              </a:rPr>
              <a:t>Compare BFE against pertinent EC Section C2 (</a:t>
            </a:r>
            <a:r>
              <a:rPr lang="en-US" sz="2400" b="0" i="0" u="none" strike="noStrike" cap="none" dirty="0" err="1">
                <a:solidFill>
                  <a:srgbClr val="475569"/>
                </a:solidFill>
                <a:latin typeface="Source Sans Pro"/>
                <a:ea typeface="Source Sans Pro"/>
                <a:cs typeface="Source Sans Pro"/>
                <a:sym typeface="Source Sans Pro"/>
              </a:rPr>
              <a:t>a,d,f,or</a:t>
            </a:r>
            <a:r>
              <a:rPr lang="en-US" sz="2400" b="0" i="0" u="none" strike="noStrike" cap="none" dirty="0">
                <a:solidFill>
                  <a:srgbClr val="475569"/>
                </a:solidFill>
                <a:latin typeface="Source Sans Pro"/>
                <a:ea typeface="Source Sans Pro"/>
                <a:cs typeface="Source Sans Pro"/>
                <a:sym typeface="Source Sans Pro"/>
              </a:rPr>
              <a:t> h) </a:t>
            </a:r>
            <a:r>
              <a:rPr lang="en-US" sz="2400" dirty="0">
                <a:solidFill>
                  <a:srgbClr val="475569"/>
                </a:solidFill>
                <a:latin typeface="Source Sans Pro"/>
                <a:ea typeface="Source Sans Pro"/>
                <a:cs typeface="Source Sans Pro"/>
                <a:sym typeface="Source Sans Pro"/>
              </a:rPr>
              <a:t>elevations</a:t>
            </a:r>
            <a:r>
              <a:rPr lang="en-US" sz="2400" b="0" i="0" u="none" strike="noStrike" cap="none" dirty="0">
                <a:solidFill>
                  <a:srgbClr val="475569"/>
                </a:solidFill>
                <a:latin typeface="Source Sans Pro"/>
                <a:ea typeface="Source Sans Pro"/>
                <a:cs typeface="Source Sans Pro"/>
                <a:sym typeface="Source Sans Pro"/>
              </a:rPr>
              <a:t>.</a:t>
            </a:r>
            <a:endParaRPr sz="2400" dirty="0"/>
          </a:p>
        </p:txBody>
      </p:sp>
      <p:sp>
        <p:nvSpPr>
          <p:cNvPr id="102" name="Google Shape;101;p13"/>
          <p:cNvSpPr txBox="1"/>
          <p:nvPr/>
        </p:nvSpPr>
        <p:spPr>
          <a:xfrm>
            <a:off x="3349640" y="6706007"/>
            <a:ext cx="8336240"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b="1" i="0" u="none" strike="noStrike" cap="none" dirty="0">
                <a:solidFill>
                  <a:srgbClr val="0284C7"/>
                </a:solidFill>
                <a:latin typeface="Source Sans Pro"/>
                <a:ea typeface="Source Sans Pro"/>
                <a:cs typeface="Source Sans Pro"/>
                <a:sym typeface="Source Sans Pro"/>
              </a:rPr>
              <a:t>Execute </a:t>
            </a:r>
            <a:r>
              <a:rPr lang="en-US" sz="2800" b="1" i="0" u="none" strike="noStrike" cap="none" dirty="0" err="1">
                <a:solidFill>
                  <a:srgbClr val="0284C7"/>
                </a:solidFill>
                <a:latin typeface="Source Sans Pro"/>
                <a:ea typeface="Source Sans Pro"/>
                <a:cs typeface="Source Sans Pro"/>
                <a:sym typeface="Source Sans Pro"/>
              </a:rPr>
              <a:t>eLOMA</a:t>
            </a:r>
            <a:endParaRPr sz="2800" dirty="0"/>
          </a:p>
        </p:txBody>
      </p:sp>
      <p:sp>
        <p:nvSpPr>
          <p:cNvPr id="103" name="Google Shape;102;p13"/>
          <p:cNvSpPr txBox="1"/>
          <p:nvPr/>
        </p:nvSpPr>
        <p:spPr>
          <a:xfrm>
            <a:off x="3349640" y="7157111"/>
            <a:ext cx="7939277" cy="3693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0" i="0" u="none" strike="noStrike" cap="none" dirty="0">
                <a:solidFill>
                  <a:srgbClr val="475569"/>
                </a:solidFill>
                <a:latin typeface="Source Sans Pro"/>
                <a:ea typeface="Source Sans Pro"/>
                <a:cs typeface="Source Sans Pro"/>
                <a:sym typeface="Source Sans Pro"/>
              </a:rPr>
              <a:t>Submit certified determination via </a:t>
            </a:r>
            <a:r>
              <a:rPr lang="en-US" sz="2400" dirty="0">
                <a:solidFill>
                  <a:srgbClr val="475569"/>
                </a:solidFill>
                <a:latin typeface="Source Sans Pro"/>
                <a:ea typeface="Source Sans Pro"/>
                <a:cs typeface="Source Sans Pro"/>
                <a:sym typeface="Source Sans Pro"/>
              </a:rPr>
              <a:t>MIP</a:t>
            </a:r>
            <a:r>
              <a:rPr lang="en-US" sz="2400" b="0" i="0" u="none" strike="noStrike" cap="none" dirty="0">
                <a:solidFill>
                  <a:srgbClr val="475569"/>
                </a:solidFill>
                <a:latin typeface="Source Sans Pro"/>
                <a:ea typeface="Source Sans Pro"/>
                <a:cs typeface="Source Sans Pro"/>
                <a:sym typeface="Source Sans Pro"/>
              </a:rPr>
              <a:t> portal.</a:t>
            </a:r>
            <a:endParaRPr sz="2400" dirty="0"/>
          </a:p>
        </p:txBody>
      </p:sp>
      <p:pic>
        <p:nvPicPr>
          <p:cNvPr id="104" name="Google Shape;88;p13" descr="image.png"/>
          <p:cNvPicPr preferRelativeResize="0"/>
          <p:nvPr/>
        </p:nvPicPr>
        <p:blipFill rotWithShape="1">
          <a:blip r:embed="rId6">
            <a:alphaModFix/>
          </a:blip>
          <a:srcRect t="17600" b="10645"/>
          <a:stretch/>
        </p:blipFill>
        <p:spPr>
          <a:xfrm>
            <a:off x="10439745" y="2335563"/>
            <a:ext cx="5339671" cy="5389322"/>
          </a:xfrm>
          <a:prstGeom prst="rect">
            <a:avLst/>
          </a:prstGeom>
          <a:noFill/>
          <a:ln>
            <a:noFill/>
          </a:ln>
        </p:spPr>
      </p:pic>
    </p:spTree>
    <p:extLst>
      <p:ext uri="{BB962C8B-B14F-4D97-AF65-F5344CB8AC3E}">
        <p14:creationId xmlns:p14="http://schemas.microsoft.com/office/powerpoint/2010/main" val="915102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D2B0-0776-96C3-C047-4E02234A7712}"/>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BFCA7D26-5F16-B770-BECA-65821D0D778F}"/>
              </a:ext>
            </a:extLst>
          </p:cNvPr>
          <p:cNvSpPr/>
          <p:nvPr/>
        </p:nvSpPr>
        <p:spPr>
          <a:xfrm rot="-5400000" flipH="1">
            <a:off x="11976135" y="-2886128"/>
            <a:ext cx="7350062" cy="5273669"/>
          </a:xfrm>
          <a:custGeom>
            <a:avLst/>
            <a:gdLst/>
            <a:ahLst/>
            <a:cxnLst/>
            <a:rect l="l" t="t" r="r" b="b"/>
            <a:pathLst>
              <a:path w="7350062" h="5273669">
                <a:moveTo>
                  <a:pt x="7350061" y="0"/>
                </a:moveTo>
                <a:lnTo>
                  <a:pt x="0" y="0"/>
                </a:lnTo>
                <a:lnTo>
                  <a:pt x="0" y="5273669"/>
                </a:lnTo>
                <a:lnTo>
                  <a:pt x="7350061" y="5273669"/>
                </a:lnTo>
                <a:lnTo>
                  <a:pt x="735006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9B00A45D-7B4E-DE00-E19A-F7CF23B2DDE7}"/>
              </a:ext>
            </a:extLst>
          </p:cNvPr>
          <p:cNvSpPr/>
          <p:nvPr/>
        </p:nvSpPr>
        <p:spPr>
          <a:xfrm>
            <a:off x="15121170"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D6ACEA22-046F-BCEB-1053-056ED074720A}"/>
              </a:ext>
            </a:extLst>
          </p:cNvPr>
          <p:cNvSpPr/>
          <p:nvPr/>
        </p:nvSpPr>
        <p:spPr>
          <a:xfrm>
            <a:off x="14336443" y="863299"/>
            <a:ext cx="658246" cy="658246"/>
          </a:xfrm>
          <a:custGeom>
            <a:avLst/>
            <a:gdLst/>
            <a:ahLst/>
            <a:cxnLst/>
            <a:rect l="l" t="t" r="r" b="b"/>
            <a:pathLst>
              <a:path w="658246" h="658246">
                <a:moveTo>
                  <a:pt x="0" y="0"/>
                </a:moveTo>
                <a:lnTo>
                  <a:pt x="658245" y="0"/>
                </a:lnTo>
                <a:lnTo>
                  <a:pt x="658245"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45EAA617-2847-E256-918E-B2B2CDA50733}"/>
              </a:ext>
            </a:extLst>
          </p:cNvPr>
          <p:cNvSpPr/>
          <p:nvPr/>
        </p:nvSpPr>
        <p:spPr>
          <a:xfrm>
            <a:off x="2084439" y="2818480"/>
            <a:ext cx="913619" cy="840529"/>
          </a:xfrm>
          <a:custGeom>
            <a:avLst/>
            <a:gdLst/>
            <a:ahLst/>
            <a:cxnLst/>
            <a:rect l="l" t="t" r="r" b="b"/>
            <a:pathLst>
              <a:path w="913619" h="840529">
                <a:moveTo>
                  <a:pt x="0" y="0"/>
                </a:moveTo>
                <a:lnTo>
                  <a:pt x="913619" y="0"/>
                </a:lnTo>
                <a:lnTo>
                  <a:pt x="913619" y="840529"/>
                </a:lnTo>
                <a:lnTo>
                  <a:pt x="0" y="84052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a:extLst>
              <a:ext uri="{FF2B5EF4-FFF2-40B4-BE49-F238E27FC236}">
                <a16:creationId xmlns:a16="http://schemas.microsoft.com/office/drawing/2014/main" id="{4ADE3B92-7CD3-2322-2E5C-0F018D7D5113}"/>
              </a:ext>
            </a:extLst>
          </p:cNvPr>
          <p:cNvSpPr/>
          <p:nvPr/>
        </p:nvSpPr>
        <p:spPr>
          <a:xfrm>
            <a:off x="2049843" y="7511845"/>
            <a:ext cx="982811" cy="982811"/>
          </a:xfrm>
          <a:custGeom>
            <a:avLst/>
            <a:gdLst/>
            <a:ahLst/>
            <a:cxnLst/>
            <a:rect l="l" t="t" r="r" b="b"/>
            <a:pathLst>
              <a:path w="982811" h="982811">
                <a:moveTo>
                  <a:pt x="0" y="0"/>
                </a:moveTo>
                <a:lnTo>
                  <a:pt x="982811" y="0"/>
                </a:lnTo>
                <a:lnTo>
                  <a:pt x="982811" y="982810"/>
                </a:lnTo>
                <a:lnTo>
                  <a:pt x="0" y="9828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TextBox 18">
            <a:extLst>
              <a:ext uri="{FF2B5EF4-FFF2-40B4-BE49-F238E27FC236}">
                <a16:creationId xmlns:a16="http://schemas.microsoft.com/office/drawing/2014/main" id="{1A90DE63-ED07-ED95-5752-5ED7F4C4ABBC}"/>
              </a:ext>
            </a:extLst>
          </p:cNvPr>
          <p:cNvSpPr txBox="1"/>
          <p:nvPr/>
        </p:nvSpPr>
        <p:spPr>
          <a:xfrm>
            <a:off x="1645920" y="1325880"/>
            <a:ext cx="10000000" cy="615553"/>
          </a:xfrm>
          <a:prstGeom prst="rect">
            <a:avLst/>
          </a:prstGeom>
        </p:spPr>
        <p:txBody>
          <a:bodyPr wrap="square" lIns="0" tIns="0" rIns="0" bIns="0" rtlCol="0" anchor="t">
            <a:spAutoFit/>
          </a:bodyPr>
          <a:lstStyle/>
          <a:p>
            <a:pPr algn="l">
              <a:lnSpc>
                <a:spcPts val="4800"/>
              </a:lnSpc>
              <a:spcBef>
                <a:spcPct val="0"/>
              </a:spcBef>
            </a:pPr>
            <a:r>
              <a:rPr lang="en-US" sz="4000" b="1">
                <a:solidFill>
                  <a:srgbClr val="1B75A3"/>
                </a:solidFill>
                <a:latin typeface="Poppins Bold"/>
                <a:ea typeface="Poppins Bold"/>
                <a:cs typeface="Poppins Bold"/>
                <a:sym typeface="Poppins Bold"/>
              </a:rPr>
              <a:t>Cross-Section Interpolation</a:t>
            </a:r>
          </a:p>
        </p:txBody>
      </p:sp>
      <p:grpSp>
        <p:nvGrpSpPr>
          <p:cNvPr id="27" name="Group 27">
            <a:extLst>
              <a:ext uri="{FF2B5EF4-FFF2-40B4-BE49-F238E27FC236}">
                <a16:creationId xmlns:a16="http://schemas.microsoft.com/office/drawing/2014/main" id="{831A9233-6CE5-5529-3BCF-6C35873B1967}"/>
              </a:ext>
            </a:extLst>
          </p:cNvPr>
          <p:cNvGrpSpPr/>
          <p:nvPr/>
        </p:nvGrpSpPr>
        <p:grpSpPr>
          <a:xfrm>
            <a:off x="0" y="10047028"/>
            <a:ext cx="18288000" cy="239972"/>
            <a:chOff x="0" y="0"/>
            <a:chExt cx="4816593" cy="63202"/>
          </a:xfrm>
        </p:grpSpPr>
        <p:sp>
          <p:nvSpPr>
            <p:cNvPr id="28" name="Freeform 28">
              <a:extLst>
                <a:ext uri="{FF2B5EF4-FFF2-40B4-BE49-F238E27FC236}">
                  <a16:creationId xmlns:a16="http://schemas.microsoft.com/office/drawing/2014/main" id="{61E9E4C9-F3EE-9CA5-C16C-707E4C0C23A1}"/>
                </a:ext>
              </a:extLst>
            </p:cNvPr>
            <p:cNvSpPr/>
            <p:nvPr/>
          </p:nvSpPr>
          <p:spPr>
            <a:xfrm>
              <a:off x="0" y="0"/>
              <a:ext cx="4816592" cy="63202"/>
            </a:xfrm>
            <a:custGeom>
              <a:avLst/>
              <a:gdLst/>
              <a:ahLst/>
              <a:cxnLst/>
              <a:rect l="l" t="t" r="r" b="b"/>
              <a:pathLst>
                <a:path w="4816592" h="63202">
                  <a:moveTo>
                    <a:pt x="0" y="0"/>
                  </a:moveTo>
                  <a:lnTo>
                    <a:pt x="4816592" y="0"/>
                  </a:lnTo>
                  <a:lnTo>
                    <a:pt x="4816592" y="63202"/>
                  </a:lnTo>
                  <a:lnTo>
                    <a:pt x="0" y="63202"/>
                  </a:lnTo>
                  <a:close/>
                </a:path>
              </a:pathLst>
            </a:custGeom>
            <a:solidFill>
              <a:srgbClr val="1B75A3"/>
            </a:solidFill>
          </p:spPr>
          <p:txBody>
            <a:bodyPr/>
            <a:lstStyle/>
            <a:p>
              <a:endParaRPr lang="en-US"/>
            </a:p>
          </p:txBody>
        </p:sp>
        <p:sp>
          <p:nvSpPr>
            <p:cNvPr id="29" name="TextBox 29">
              <a:extLst>
                <a:ext uri="{FF2B5EF4-FFF2-40B4-BE49-F238E27FC236}">
                  <a16:creationId xmlns:a16="http://schemas.microsoft.com/office/drawing/2014/main" id="{57169BC0-3C77-621D-68E6-B70A8DE3C58E}"/>
                </a:ext>
              </a:extLst>
            </p:cNvPr>
            <p:cNvSpPr txBox="1"/>
            <p:nvPr/>
          </p:nvSpPr>
          <p:spPr>
            <a:xfrm>
              <a:off x="0" y="-38100"/>
              <a:ext cx="4816593" cy="101302"/>
            </a:xfrm>
            <a:prstGeom prst="rect">
              <a:avLst/>
            </a:prstGeom>
          </p:spPr>
          <p:txBody>
            <a:bodyPr lIns="50800" tIns="50800" rIns="50800" bIns="50800" rtlCol="0" anchor="ctr"/>
            <a:lstStyle/>
            <a:p>
              <a:pPr algn="ctr">
                <a:lnSpc>
                  <a:spcPts val="2500"/>
                </a:lnSpc>
              </a:pPr>
              <a:endParaRPr/>
            </a:p>
          </p:txBody>
        </p:sp>
      </p:grpSp>
      <p:pic>
        <p:nvPicPr>
          <p:cNvPr id="4" name="Picture 3" descr="A logo on a black background&#10;&#10;Description automatically generated">
            <a:extLst>
              <a:ext uri="{FF2B5EF4-FFF2-40B4-BE49-F238E27FC236}">
                <a16:creationId xmlns:a16="http://schemas.microsoft.com/office/drawing/2014/main" id="{4ED00A10-BAB6-90ED-0DD4-16CC6C3DA5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275" y="8769772"/>
            <a:ext cx="2798712" cy="1125817"/>
          </a:xfrm>
          <a:prstGeom prst="rect">
            <a:avLst/>
          </a:prstGeom>
        </p:spPr>
      </p:pic>
      <p:sp>
        <p:nvSpPr>
          <p:cNvPr id="30" name="Kicker"/>
          <p:cNvSpPr txBox="1"/>
          <p:nvPr/>
        </p:nvSpPr>
        <p:spPr>
          <a:xfrm>
            <a:off x="1645920" y="822960"/>
            <a:ext cx="9800000" cy="305212"/>
          </a:xfrm>
          <a:prstGeom prst="rect">
            <a:avLst/>
          </a:prstGeom>
        </p:spPr>
        <p:txBody>
          <a:bodyPr wrap="square" lIns="0" tIns="0" rIns="0" bIns="0" rtlCol="0" anchor="t">
            <a:spAutoFit/>
          </a:bodyPr>
          <a:lstStyle/>
          <a:p>
            <a:pPr algn="l">
              <a:lnSpc>
                <a:spcPts val="2200"/>
              </a:lnSpc>
            </a:pPr>
            <a:r>
              <a:rPr lang="en-US" sz="2800" b="1" spc="100" dirty="0">
                <a:solidFill>
                  <a:srgbClr val="1B75A3"/>
                </a:solidFill>
                <a:latin typeface="Source Sans Pro"/>
                <a:ea typeface="Source Sans Pro"/>
                <a:cs typeface="Source Sans Pro"/>
                <a:sym typeface="Source Sans Pro"/>
              </a:rPr>
              <a:t>CASE STUDY: STEP 1 - FIRMETTE ANNOTATION</a:t>
            </a:r>
          </a:p>
        </p:txBody>
      </p:sp>
      <p:sp>
        <p:nvSpPr>
          <p:cNvPr id="128" name="Google Shape;127;p15"/>
          <p:cNvSpPr/>
          <p:nvPr/>
        </p:nvSpPr>
        <p:spPr>
          <a:xfrm>
            <a:off x="2191400" y="3769225"/>
            <a:ext cx="390144" cy="390144"/>
          </a:xfrm>
          <a:prstGeom prst="rect">
            <a:avLst/>
          </a:prstGeom>
          <a:solidFill>
            <a:srgbClr val="000000">
              <a:alpha val="10196"/>
            </a:srgbClr>
          </a:solidFill>
          <a:ln w="2857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4" b="0" i="0" u="none" strike="noStrike" cap="none">
              <a:solidFill>
                <a:schemeClr val="dk1"/>
              </a:solidFill>
              <a:latin typeface="Calibri"/>
              <a:ea typeface="Calibri"/>
              <a:cs typeface="Calibri"/>
              <a:sym typeface="Calibri"/>
            </a:endParaRPr>
          </a:p>
        </p:txBody>
      </p:sp>
      <p:sp>
        <p:nvSpPr>
          <p:cNvPr id="129" name="Google Shape;128;p15"/>
          <p:cNvSpPr/>
          <p:nvPr/>
        </p:nvSpPr>
        <p:spPr>
          <a:xfrm>
            <a:off x="2191400" y="4939657"/>
            <a:ext cx="390144" cy="73344"/>
          </a:xfrm>
          <a:prstGeom prst="rect">
            <a:avLst/>
          </a:prstGeom>
          <a:solidFill>
            <a:srgbClr val="EF444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4" b="0" i="0" u="none" strike="noStrike" cap="none">
              <a:solidFill>
                <a:schemeClr val="dk1"/>
              </a:solidFill>
              <a:latin typeface="Calibri"/>
              <a:ea typeface="Calibri"/>
              <a:cs typeface="Calibri"/>
              <a:sym typeface="Calibri"/>
            </a:endParaRPr>
          </a:p>
        </p:txBody>
      </p:sp>
      <p:sp>
        <p:nvSpPr>
          <p:cNvPr id="130" name="Google Shape;129;p15"/>
          <p:cNvSpPr/>
          <p:nvPr/>
        </p:nvSpPr>
        <p:spPr>
          <a:xfrm>
            <a:off x="2191400" y="5951593"/>
            <a:ext cx="390144" cy="73344"/>
          </a:xfrm>
          <a:prstGeom prst="rect">
            <a:avLst/>
          </a:prstGeom>
          <a:solidFill>
            <a:srgbClr val="22C55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4" b="0" i="0" u="none" strike="noStrike" cap="none">
              <a:solidFill>
                <a:schemeClr val="dk1"/>
              </a:solidFill>
              <a:latin typeface="Calibri"/>
              <a:ea typeface="Calibri"/>
              <a:cs typeface="Calibri"/>
              <a:sym typeface="Calibri"/>
            </a:endParaRPr>
          </a:p>
        </p:txBody>
      </p:sp>
      <p:sp>
        <p:nvSpPr>
          <p:cNvPr id="131" name="Google Shape;130;p15"/>
          <p:cNvSpPr/>
          <p:nvPr/>
        </p:nvSpPr>
        <p:spPr>
          <a:xfrm>
            <a:off x="2191400" y="6963529"/>
            <a:ext cx="390144" cy="73344"/>
          </a:xfrm>
          <a:prstGeom prst="rect">
            <a:avLst/>
          </a:prstGeom>
          <a:solidFill>
            <a:srgbClr val="3B82F6"/>
          </a:solidFill>
          <a:ln w="28575" cap="flat" cmpd="sng">
            <a:solidFill>
              <a:srgbClr val="F8FAF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4" b="0" i="0" u="none" strike="noStrike" cap="none">
              <a:solidFill>
                <a:schemeClr val="dk1"/>
              </a:solidFill>
              <a:latin typeface="Calibri"/>
              <a:ea typeface="Calibri"/>
              <a:cs typeface="Calibri"/>
              <a:sym typeface="Calibri"/>
            </a:endParaRPr>
          </a:p>
        </p:txBody>
      </p:sp>
      <p:sp>
        <p:nvSpPr>
          <p:cNvPr id="135" name="Google Shape;134;p15"/>
          <p:cNvSpPr txBox="1"/>
          <p:nvPr/>
        </p:nvSpPr>
        <p:spPr>
          <a:xfrm>
            <a:off x="1537609" y="2211290"/>
            <a:ext cx="5973081" cy="603242"/>
          </a:xfrm>
          <a:prstGeom prst="rect">
            <a:avLst/>
          </a:prstGeom>
          <a:noFill/>
          <a:ln>
            <a:noFill/>
          </a:ln>
        </p:spPr>
        <p:txBody>
          <a:bodyPr spcFirstLastPara="1" wrap="square" lIns="0" tIns="0" rIns="0" bIns="0" anchor="t" anchorCtr="0">
            <a:spAutoFit/>
          </a:bodyPr>
          <a:lstStyle/>
          <a:p>
            <a:pPr marL="0" marR="0" lvl="0" indent="0" algn="l" rtl="0">
              <a:lnSpc>
                <a:spcPct val="139925"/>
              </a:lnSpc>
              <a:spcBef>
                <a:spcPts val="0"/>
              </a:spcBef>
              <a:spcAft>
                <a:spcPts val="0"/>
              </a:spcAft>
              <a:buNone/>
            </a:pPr>
            <a:r>
              <a:rPr lang="en-US" sz="2800" b="0" i="0" u="none" strike="noStrike" cap="none" dirty="0">
                <a:solidFill>
                  <a:srgbClr val="475569"/>
                </a:solidFill>
                <a:latin typeface="Source Sans Pro"/>
                <a:ea typeface="Source Sans Pro"/>
                <a:cs typeface="Source Sans Pro"/>
                <a:sym typeface="Source Sans Pro"/>
              </a:rPr>
              <a:t>Ref: (Panel 3403900021F, Zone AE</a:t>
            </a:r>
            <a:r>
              <a:rPr lang="en-US" sz="1728" b="0" i="0" u="none" strike="noStrike" cap="none" dirty="0">
                <a:solidFill>
                  <a:srgbClr val="475569"/>
                </a:solidFill>
                <a:latin typeface="Source Sans Pro"/>
                <a:ea typeface="Source Sans Pro"/>
                <a:cs typeface="Source Sans Pro"/>
                <a:sym typeface="Source Sans Pro"/>
              </a:rPr>
              <a:t>)</a:t>
            </a:r>
            <a:endParaRPr dirty="0"/>
          </a:p>
        </p:txBody>
      </p:sp>
      <p:sp>
        <p:nvSpPr>
          <p:cNvPr id="136" name="Google Shape;135;p15"/>
          <p:cNvSpPr txBox="1"/>
          <p:nvPr/>
        </p:nvSpPr>
        <p:spPr>
          <a:xfrm>
            <a:off x="2825384" y="3654029"/>
            <a:ext cx="5226336"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dirty="0">
                <a:solidFill>
                  <a:srgbClr val="0F172A"/>
                </a:solidFill>
                <a:latin typeface="Source Sans Pro"/>
                <a:ea typeface="Source Sans Pro"/>
                <a:cs typeface="Source Sans Pro"/>
                <a:sym typeface="Source Sans Pro"/>
              </a:rPr>
              <a:t>Subject Structure</a:t>
            </a:r>
            <a:endParaRPr dirty="0"/>
          </a:p>
        </p:txBody>
      </p:sp>
      <p:sp>
        <p:nvSpPr>
          <p:cNvPr id="137" name="Google Shape;136;p15"/>
          <p:cNvSpPr txBox="1"/>
          <p:nvPr/>
        </p:nvSpPr>
        <p:spPr>
          <a:xfrm>
            <a:off x="2825384" y="4019162"/>
            <a:ext cx="4977273" cy="26611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728" b="0" i="0" u="none" strike="noStrike" cap="none">
                <a:solidFill>
                  <a:srgbClr val="475569"/>
                </a:solidFill>
                <a:latin typeface="Source Sans Pro"/>
                <a:ea typeface="Source Sans Pro"/>
                <a:cs typeface="Source Sans Pro"/>
                <a:sym typeface="Source Sans Pro"/>
              </a:rPr>
              <a:t>Isolate physical footprint on map.</a:t>
            </a:r>
            <a:endParaRPr/>
          </a:p>
        </p:txBody>
      </p:sp>
      <p:sp>
        <p:nvSpPr>
          <p:cNvPr id="138" name="Google Shape;137;p15"/>
          <p:cNvSpPr txBox="1"/>
          <p:nvPr/>
        </p:nvSpPr>
        <p:spPr>
          <a:xfrm>
            <a:off x="2825384" y="4665338"/>
            <a:ext cx="5852083"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a:solidFill>
                  <a:srgbClr val="0F172A"/>
                </a:solidFill>
                <a:latin typeface="Source Sans Pro"/>
                <a:ea typeface="Source Sans Pro"/>
                <a:cs typeface="Source Sans Pro"/>
                <a:sym typeface="Source Sans Pro"/>
              </a:rPr>
              <a:t>Subject </a:t>
            </a:r>
            <a:r>
              <a:rPr lang="en-US" sz="2112" b="1">
                <a:solidFill>
                  <a:srgbClr val="0F172A"/>
                </a:solidFill>
                <a:latin typeface="Source Sans Pro"/>
                <a:ea typeface="Source Sans Pro"/>
                <a:cs typeface="Source Sans Pro"/>
                <a:sym typeface="Source Sans Pro"/>
              </a:rPr>
              <a:t>Cross Section</a:t>
            </a:r>
            <a:endParaRPr/>
          </a:p>
        </p:txBody>
      </p:sp>
      <p:sp>
        <p:nvSpPr>
          <p:cNvPr id="139" name="Google Shape;138;p15"/>
          <p:cNvSpPr txBox="1"/>
          <p:nvPr/>
        </p:nvSpPr>
        <p:spPr>
          <a:xfrm>
            <a:off x="2825384" y="5031098"/>
            <a:ext cx="5573433" cy="5318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728">
                <a:solidFill>
                  <a:srgbClr val="475569"/>
                </a:solidFill>
                <a:latin typeface="Source Sans Pro"/>
                <a:ea typeface="Source Sans Pro"/>
                <a:cs typeface="Source Sans Pro"/>
                <a:sym typeface="Source Sans Pro"/>
              </a:rPr>
              <a:t>Should be</a:t>
            </a:r>
            <a:r>
              <a:rPr lang="en-US" sz="1728" b="0" i="0" u="none" strike="noStrike" cap="none">
                <a:solidFill>
                  <a:srgbClr val="475569"/>
                </a:solidFill>
                <a:latin typeface="Source Sans Pro"/>
                <a:ea typeface="Source Sans Pro"/>
                <a:cs typeface="Source Sans Pro"/>
                <a:sym typeface="Source Sans Pro"/>
              </a:rPr>
              <a:t> perpendicular to stream flow and at upst</a:t>
            </a:r>
            <a:r>
              <a:rPr lang="en-US" sz="1728">
                <a:solidFill>
                  <a:srgbClr val="475569"/>
                </a:solidFill>
                <a:latin typeface="Source Sans Pro"/>
                <a:ea typeface="Source Sans Pro"/>
                <a:cs typeface="Source Sans Pro"/>
                <a:sym typeface="Source Sans Pro"/>
              </a:rPr>
              <a:t>ream most corner of the structure</a:t>
            </a:r>
            <a:r>
              <a:rPr lang="en-US" sz="1728" b="0" i="0" u="none" strike="noStrike" cap="none">
                <a:solidFill>
                  <a:srgbClr val="475569"/>
                </a:solidFill>
                <a:latin typeface="Source Sans Pro"/>
                <a:ea typeface="Source Sans Pro"/>
                <a:cs typeface="Source Sans Pro"/>
                <a:sym typeface="Source Sans Pro"/>
              </a:rPr>
              <a:t>.</a:t>
            </a:r>
            <a:endParaRPr/>
          </a:p>
        </p:txBody>
      </p:sp>
      <p:sp>
        <p:nvSpPr>
          <p:cNvPr id="140" name="Google Shape;139;p15"/>
          <p:cNvSpPr txBox="1"/>
          <p:nvPr/>
        </p:nvSpPr>
        <p:spPr>
          <a:xfrm>
            <a:off x="2825384" y="5677274"/>
            <a:ext cx="6183283"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a:solidFill>
                  <a:srgbClr val="0F172A"/>
                </a:solidFill>
                <a:latin typeface="Source Sans Pro"/>
                <a:ea typeface="Source Sans Pro"/>
                <a:cs typeface="Source Sans Pro"/>
                <a:sym typeface="Source Sans Pro"/>
              </a:rPr>
              <a:t>Known FEMA </a:t>
            </a:r>
            <a:r>
              <a:rPr lang="en-US" sz="2112" b="1">
                <a:solidFill>
                  <a:srgbClr val="0F172A"/>
                </a:solidFill>
                <a:latin typeface="Source Sans Pro"/>
                <a:ea typeface="Source Sans Pro"/>
                <a:cs typeface="Source Sans Pro"/>
                <a:sym typeface="Source Sans Pro"/>
              </a:rPr>
              <a:t>Cross Section</a:t>
            </a:r>
            <a:endParaRPr/>
          </a:p>
        </p:txBody>
      </p:sp>
      <p:sp>
        <p:nvSpPr>
          <p:cNvPr id="141" name="Google Shape;140;p15"/>
          <p:cNvSpPr txBox="1"/>
          <p:nvPr/>
        </p:nvSpPr>
        <p:spPr>
          <a:xfrm>
            <a:off x="2825384" y="6043034"/>
            <a:ext cx="5888736" cy="5318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728" b="0" i="0" u="none" strike="noStrike" cap="none">
                <a:solidFill>
                  <a:srgbClr val="475569"/>
                </a:solidFill>
                <a:latin typeface="Source Sans Pro"/>
                <a:ea typeface="Source Sans Pro"/>
                <a:cs typeface="Source Sans Pro"/>
                <a:sym typeface="Source Sans Pro"/>
              </a:rPr>
              <a:t>Anchor to published BFE (</a:t>
            </a:r>
            <a:r>
              <a:rPr lang="en-US" sz="1728">
                <a:solidFill>
                  <a:srgbClr val="475569"/>
                </a:solidFill>
                <a:latin typeface="Source Sans Pro"/>
                <a:ea typeface="Source Sans Pro"/>
                <a:cs typeface="Source Sans Pro"/>
                <a:sym typeface="Source Sans Pro"/>
              </a:rPr>
              <a:t>In this case cross section B</a:t>
            </a:r>
            <a:r>
              <a:rPr lang="en-US" sz="1728" b="0" i="0" u="none" strike="noStrike" cap="none">
                <a:solidFill>
                  <a:srgbClr val="475569"/>
                </a:solidFill>
                <a:latin typeface="Source Sans Pro"/>
                <a:ea typeface="Source Sans Pro"/>
                <a:cs typeface="Source Sans Pro"/>
                <a:sym typeface="Source Sans Pro"/>
              </a:rPr>
              <a:t>).</a:t>
            </a:r>
            <a:endParaRPr/>
          </a:p>
        </p:txBody>
      </p:sp>
      <p:sp>
        <p:nvSpPr>
          <p:cNvPr id="142" name="Google Shape;141;p15"/>
          <p:cNvSpPr txBox="1"/>
          <p:nvPr/>
        </p:nvSpPr>
        <p:spPr>
          <a:xfrm>
            <a:off x="2825384" y="6689210"/>
            <a:ext cx="6643430"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a:solidFill>
                  <a:srgbClr val="0F172A"/>
                </a:solidFill>
                <a:latin typeface="Source Sans Pro"/>
                <a:ea typeface="Source Sans Pro"/>
                <a:cs typeface="Source Sans Pro"/>
                <a:sym typeface="Source Sans Pro"/>
              </a:rPr>
              <a:t>Stream Distance</a:t>
            </a:r>
            <a:endParaRPr/>
          </a:p>
        </p:txBody>
      </p:sp>
      <p:sp>
        <p:nvSpPr>
          <p:cNvPr id="143" name="Google Shape;142;p15"/>
          <p:cNvSpPr txBox="1"/>
          <p:nvPr/>
        </p:nvSpPr>
        <p:spPr>
          <a:xfrm>
            <a:off x="2825384" y="7054967"/>
            <a:ext cx="6118367" cy="5318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728" b="0" i="0" u="none" strike="noStrike" cap="none">
                <a:solidFill>
                  <a:srgbClr val="475569"/>
                </a:solidFill>
                <a:latin typeface="Source Sans Pro"/>
                <a:ea typeface="Source Sans Pro"/>
                <a:cs typeface="Source Sans Pro"/>
                <a:sym typeface="Source Sans Pro"/>
              </a:rPr>
              <a:t>Measure </a:t>
            </a:r>
            <a:r>
              <a:rPr lang="en-US" sz="1728">
                <a:solidFill>
                  <a:srgbClr val="475569"/>
                </a:solidFill>
                <a:latin typeface="Source Sans Pro"/>
                <a:ea typeface="Source Sans Pro"/>
                <a:cs typeface="Source Sans Pro"/>
                <a:sym typeface="Source Sans Pro"/>
              </a:rPr>
              <a:t>distance between subject and known cross sections</a:t>
            </a:r>
            <a:r>
              <a:rPr lang="en-US" sz="1728" b="0" i="0" u="none" strike="noStrike" cap="none">
                <a:solidFill>
                  <a:srgbClr val="475569"/>
                </a:solidFill>
                <a:latin typeface="Source Sans Pro"/>
                <a:ea typeface="Source Sans Pro"/>
                <a:cs typeface="Source Sans Pro"/>
                <a:sym typeface="Source Sans Pro"/>
              </a:rPr>
              <a:t> for profile plotting (here its 250f</a:t>
            </a:r>
            <a:r>
              <a:rPr lang="en-US" sz="1728">
                <a:solidFill>
                  <a:srgbClr val="475569"/>
                </a:solidFill>
                <a:latin typeface="Source Sans Pro"/>
                <a:ea typeface="Source Sans Pro"/>
                <a:cs typeface="Source Sans Pro"/>
                <a:sym typeface="Source Sans Pro"/>
              </a:rPr>
              <a:t>t)</a:t>
            </a:r>
            <a:r>
              <a:rPr lang="en-US" sz="1728" b="0" i="0" u="none" strike="noStrike" cap="none">
                <a:solidFill>
                  <a:srgbClr val="475569"/>
                </a:solidFill>
                <a:latin typeface="Source Sans Pro"/>
                <a:ea typeface="Source Sans Pro"/>
                <a:cs typeface="Source Sans Pro"/>
                <a:sym typeface="Source Sans Pro"/>
              </a:rPr>
              <a:t>.</a:t>
            </a:r>
            <a:endParaRPr/>
          </a:p>
        </p:txBody>
      </p:sp>
      <p:pic>
        <p:nvPicPr>
          <p:cNvPr id="144" name="Google Shape;131;p15" title="NFHLMap_8c4bf5ee-c241-11e6-9b8d-001b21bbe86d_zoom.jpg"/>
          <p:cNvPicPr preferRelativeResize="0"/>
          <p:nvPr/>
        </p:nvPicPr>
        <p:blipFill rotWithShape="1">
          <a:blip r:embed="rId7">
            <a:alphaModFix/>
          </a:blip>
          <a:srcRect l="13246" r="13246"/>
          <a:stretch/>
        </p:blipFill>
        <p:spPr>
          <a:xfrm>
            <a:off x="8957960" y="1903177"/>
            <a:ext cx="6844446" cy="6999998"/>
          </a:xfrm>
          <a:prstGeom prst="rect">
            <a:avLst/>
          </a:prstGeom>
          <a:noFill/>
          <a:ln>
            <a:noFill/>
          </a:ln>
        </p:spPr>
      </p:pic>
    </p:spTree>
    <p:extLst>
      <p:ext uri="{BB962C8B-B14F-4D97-AF65-F5344CB8AC3E}">
        <p14:creationId xmlns:p14="http://schemas.microsoft.com/office/powerpoint/2010/main" val="915102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D2B0-0776-96C3-C047-4E02234A7712}"/>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BFCA7D26-5F16-B770-BECA-65821D0D778F}"/>
              </a:ext>
            </a:extLst>
          </p:cNvPr>
          <p:cNvSpPr/>
          <p:nvPr/>
        </p:nvSpPr>
        <p:spPr>
          <a:xfrm rot="-5400000" flipH="1">
            <a:off x="11976135" y="-2886128"/>
            <a:ext cx="7350062" cy="5273669"/>
          </a:xfrm>
          <a:custGeom>
            <a:avLst/>
            <a:gdLst/>
            <a:ahLst/>
            <a:cxnLst/>
            <a:rect l="l" t="t" r="r" b="b"/>
            <a:pathLst>
              <a:path w="7350062" h="5273669">
                <a:moveTo>
                  <a:pt x="7350061" y="0"/>
                </a:moveTo>
                <a:lnTo>
                  <a:pt x="0" y="0"/>
                </a:lnTo>
                <a:lnTo>
                  <a:pt x="0" y="5273669"/>
                </a:lnTo>
                <a:lnTo>
                  <a:pt x="7350061" y="5273669"/>
                </a:lnTo>
                <a:lnTo>
                  <a:pt x="735006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9B00A45D-7B4E-DE00-E19A-F7CF23B2DDE7}"/>
              </a:ext>
            </a:extLst>
          </p:cNvPr>
          <p:cNvSpPr/>
          <p:nvPr/>
        </p:nvSpPr>
        <p:spPr>
          <a:xfrm>
            <a:off x="15121170"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D6ACEA22-046F-BCEB-1053-056ED074720A}"/>
              </a:ext>
            </a:extLst>
          </p:cNvPr>
          <p:cNvSpPr/>
          <p:nvPr/>
        </p:nvSpPr>
        <p:spPr>
          <a:xfrm>
            <a:off x="14336443" y="863299"/>
            <a:ext cx="658246" cy="658246"/>
          </a:xfrm>
          <a:custGeom>
            <a:avLst/>
            <a:gdLst/>
            <a:ahLst/>
            <a:cxnLst/>
            <a:rect l="l" t="t" r="r" b="b"/>
            <a:pathLst>
              <a:path w="658246" h="658246">
                <a:moveTo>
                  <a:pt x="0" y="0"/>
                </a:moveTo>
                <a:lnTo>
                  <a:pt x="658245" y="0"/>
                </a:lnTo>
                <a:lnTo>
                  <a:pt x="658245"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45EAA617-2847-E256-918E-B2B2CDA50733}"/>
              </a:ext>
            </a:extLst>
          </p:cNvPr>
          <p:cNvSpPr/>
          <p:nvPr/>
        </p:nvSpPr>
        <p:spPr>
          <a:xfrm>
            <a:off x="2084439" y="2818480"/>
            <a:ext cx="913619" cy="840529"/>
          </a:xfrm>
          <a:custGeom>
            <a:avLst/>
            <a:gdLst/>
            <a:ahLst/>
            <a:cxnLst/>
            <a:rect l="l" t="t" r="r" b="b"/>
            <a:pathLst>
              <a:path w="913619" h="840529">
                <a:moveTo>
                  <a:pt x="0" y="0"/>
                </a:moveTo>
                <a:lnTo>
                  <a:pt x="913619" y="0"/>
                </a:lnTo>
                <a:lnTo>
                  <a:pt x="913619" y="840529"/>
                </a:lnTo>
                <a:lnTo>
                  <a:pt x="0" y="84052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a:extLst>
              <a:ext uri="{FF2B5EF4-FFF2-40B4-BE49-F238E27FC236}">
                <a16:creationId xmlns:a16="http://schemas.microsoft.com/office/drawing/2014/main" id="{4ADE3B92-7CD3-2322-2E5C-0F018D7D5113}"/>
              </a:ext>
            </a:extLst>
          </p:cNvPr>
          <p:cNvSpPr/>
          <p:nvPr/>
        </p:nvSpPr>
        <p:spPr>
          <a:xfrm>
            <a:off x="2049843" y="7511845"/>
            <a:ext cx="982811" cy="982811"/>
          </a:xfrm>
          <a:custGeom>
            <a:avLst/>
            <a:gdLst/>
            <a:ahLst/>
            <a:cxnLst/>
            <a:rect l="l" t="t" r="r" b="b"/>
            <a:pathLst>
              <a:path w="982811" h="982811">
                <a:moveTo>
                  <a:pt x="0" y="0"/>
                </a:moveTo>
                <a:lnTo>
                  <a:pt x="982811" y="0"/>
                </a:lnTo>
                <a:lnTo>
                  <a:pt x="982811" y="982810"/>
                </a:lnTo>
                <a:lnTo>
                  <a:pt x="0" y="9828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TextBox 18">
            <a:extLst>
              <a:ext uri="{FF2B5EF4-FFF2-40B4-BE49-F238E27FC236}">
                <a16:creationId xmlns:a16="http://schemas.microsoft.com/office/drawing/2014/main" id="{1A90DE63-ED07-ED95-5752-5ED7F4C4ABBC}"/>
              </a:ext>
            </a:extLst>
          </p:cNvPr>
          <p:cNvSpPr txBox="1"/>
          <p:nvPr/>
        </p:nvSpPr>
        <p:spPr>
          <a:xfrm>
            <a:off x="1645920" y="1325880"/>
            <a:ext cx="10000000" cy="615553"/>
          </a:xfrm>
          <a:prstGeom prst="rect">
            <a:avLst/>
          </a:prstGeom>
        </p:spPr>
        <p:txBody>
          <a:bodyPr wrap="square" lIns="0" tIns="0" rIns="0" bIns="0" rtlCol="0" anchor="t">
            <a:spAutoFit/>
          </a:bodyPr>
          <a:lstStyle/>
          <a:p>
            <a:pPr algn="l">
              <a:lnSpc>
                <a:spcPts val="4800"/>
              </a:lnSpc>
              <a:spcBef>
                <a:spcPct val="0"/>
              </a:spcBef>
            </a:pPr>
            <a:r>
              <a:rPr lang="en-US" sz="4000" b="1">
                <a:solidFill>
                  <a:srgbClr val="1B75A3"/>
                </a:solidFill>
                <a:latin typeface="Poppins Bold"/>
                <a:ea typeface="Poppins Bold"/>
                <a:cs typeface="Poppins Bold"/>
                <a:sym typeface="Poppins Bold"/>
              </a:rPr>
              <a:t>FIS Profile BFE Extraction</a:t>
            </a:r>
          </a:p>
        </p:txBody>
      </p:sp>
      <p:grpSp>
        <p:nvGrpSpPr>
          <p:cNvPr id="27" name="Group 27">
            <a:extLst>
              <a:ext uri="{FF2B5EF4-FFF2-40B4-BE49-F238E27FC236}">
                <a16:creationId xmlns:a16="http://schemas.microsoft.com/office/drawing/2014/main" id="{831A9233-6CE5-5529-3BCF-6C35873B1967}"/>
              </a:ext>
            </a:extLst>
          </p:cNvPr>
          <p:cNvGrpSpPr/>
          <p:nvPr/>
        </p:nvGrpSpPr>
        <p:grpSpPr>
          <a:xfrm>
            <a:off x="0" y="10047028"/>
            <a:ext cx="18288000" cy="239972"/>
            <a:chOff x="0" y="0"/>
            <a:chExt cx="4816593" cy="63202"/>
          </a:xfrm>
        </p:grpSpPr>
        <p:sp>
          <p:nvSpPr>
            <p:cNvPr id="28" name="Freeform 28">
              <a:extLst>
                <a:ext uri="{FF2B5EF4-FFF2-40B4-BE49-F238E27FC236}">
                  <a16:creationId xmlns:a16="http://schemas.microsoft.com/office/drawing/2014/main" id="{61E9E4C9-F3EE-9CA5-C16C-707E4C0C23A1}"/>
                </a:ext>
              </a:extLst>
            </p:cNvPr>
            <p:cNvSpPr/>
            <p:nvPr/>
          </p:nvSpPr>
          <p:spPr>
            <a:xfrm>
              <a:off x="0" y="0"/>
              <a:ext cx="4816592" cy="63202"/>
            </a:xfrm>
            <a:custGeom>
              <a:avLst/>
              <a:gdLst/>
              <a:ahLst/>
              <a:cxnLst/>
              <a:rect l="l" t="t" r="r" b="b"/>
              <a:pathLst>
                <a:path w="4816592" h="63202">
                  <a:moveTo>
                    <a:pt x="0" y="0"/>
                  </a:moveTo>
                  <a:lnTo>
                    <a:pt x="4816592" y="0"/>
                  </a:lnTo>
                  <a:lnTo>
                    <a:pt x="4816592" y="63202"/>
                  </a:lnTo>
                  <a:lnTo>
                    <a:pt x="0" y="63202"/>
                  </a:lnTo>
                  <a:close/>
                </a:path>
              </a:pathLst>
            </a:custGeom>
            <a:solidFill>
              <a:srgbClr val="1B75A3"/>
            </a:solidFill>
          </p:spPr>
          <p:txBody>
            <a:bodyPr/>
            <a:lstStyle/>
            <a:p>
              <a:endParaRPr lang="en-US"/>
            </a:p>
          </p:txBody>
        </p:sp>
        <p:sp>
          <p:nvSpPr>
            <p:cNvPr id="29" name="TextBox 29">
              <a:extLst>
                <a:ext uri="{FF2B5EF4-FFF2-40B4-BE49-F238E27FC236}">
                  <a16:creationId xmlns:a16="http://schemas.microsoft.com/office/drawing/2014/main" id="{57169BC0-3C77-621D-68E6-B70A8DE3C58E}"/>
                </a:ext>
              </a:extLst>
            </p:cNvPr>
            <p:cNvSpPr txBox="1"/>
            <p:nvPr/>
          </p:nvSpPr>
          <p:spPr>
            <a:xfrm>
              <a:off x="0" y="-38100"/>
              <a:ext cx="4816593" cy="101302"/>
            </a:xfrm>
            <a:prstGeom prst="rect">
              <a:avLst/>
            </a:prstGeom>
          </p:spPr>
          <p:txBody>
            <a:bodyPr lIns="50800" tIns="50800" rIns="50800" bIns="50800" rtlCol="0" anchor="ctr"/>
            <a:lstStyle/>
            <a:p>
              <a:pPr algn="ctr">
                <a:lnSpc>
                  <a:spcPts val="2500"/>
                </a:lnSpc>
              </a:pPr>
              <a:endParaRPr/>
            </a:p>
          </p:txBody>
        </p:sp>
      </p:grpSp>
      <p:pic>
        <p:nvPicPr>
          <p:cNvPr id="4" name="Picture 3" descr="A logo on a black background&#10;&#10;Description automatically generated">
            <a:extLst>
              <a:ext uri="{FF2B5EF4-FFF2-40B4-BE49-F238E27FC236}">
                <a16:creationId xmlns:a16="http://schemas.microsoft.com/office/drawing/2014/main" id="{4ED00A10-BAB6-90ED-0DD4-16CC6C3DA5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275" y="8769772"/>
            <a:ext cx="2798712" cy="1125817"/>
          </a:xfrm>
          <a:prstGeom prst="rect">
            <a:avLst/>
          </a:prstGeom>
        </p:spPr>
      </p:pic>
      <p:sp>
        <p:nvSpPr>
          <p:cNvPr id="30" name="Kicker"/>
          <p:cNvSpPr txBox="1"/>
          <p:nvPr/>
        </p:nvSpPr>
        <p:spPr>
          <a:xfrm>
            <a:off x="1645920" y="822960"/>
            <a:ext cx="9800000" cy="305212"/>
          </a:xfrm>
          <a:prstGeom prst="rect">
            <a:avLst/>
          </a:prstGeom>
        </p:spPr>
        <p:txBody>
          <a:bodyPr wrap="square" lIns="0" tIns="0" rIns="0" bIns="0" rtlCol="0" anchor="t">
            <a:spAutoFit/>
          </a:bodyPr>
          <a:lstStyle/>
          <a:p>
            <a:pPr algn="l">
              <a:lnSpc>
                <a:spcPts val="2200"/>
              </a:lnSpc>
            </a:pPr>
            <a:r>
              <a:rPr lang="en-US" sz="2800" b="1" spc="100" dirty="0">
                <a:solidFill>
                  <a:srgbClr val="1B75A3"/>
                </a:solidFill>
                <a:latin typeface="Source Sans Pro"/>
                <a:ea typeface="Source Sans Pro"/>
                <a:cs typeface="Source Sans Pro"/>
                <a:sym typeface="Source Sans Pro"/>
              </a:rPr>
              <a:t>CASE STUDY: STEP 2 - FIS PROFILE ANNOTATION</a:t>
            </a:r>
          </a:p>
        </p:txBody>
      </p:sp>
      <p:sp>
        <p:nvSpPr>
          <p:cNvPr id="148" name="Google Shape;147;p16"/>
          <p:cNvSpPr/>
          <p:nvPr/>
        </p:nvSpPr>
        <p:spPr>
          <a:xfrm>
            <a:off x="2222107" y="4001393"/>
            <a:ext cx="390144" cy="73344"/>
          </a:xfrm>
          <a:prstGeom prst="rect">
            <a:avLst/>
          </a:prstGeom>
          <a:solidFill>
            <a:srgbClr val="22C55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4" b="0" i="0" u="none" strike="noStrike" cap="none">
              <a:solidFill>
                <a:schemeClr val="dk1"/>
              </a:solidFill>
              <a:latin typeface="Calibri"/>
              <a:ea typeface="Calibri"/>
              <a:cs typeface="Calibri"/>
              <a:sym typeface="Calibri"/>
            </a:endParaRPr>
          </a:p>
        </p:txBody>
      </p:sp>
      <p:sp>
        <p:nvSpPr>
          <p:cNvPr id="149" name="Google Shape;148;p16"/>
          <p:cNvSpPr/>
          <p:nvPr/>
        </p:nvSpPr>
        <p:spPr>
          <a:xfrm>
            <a:off x="2216296" y="4886432"/>
            <a:ext cx="390144" cy="73344"/>
          </a:xfrm>
          <a:prstGeom prst="rect">
            <a:avLst/>
          </a:prstGeom>
          <a:solidFill>
            <a:srgbClr val="3B82F6"/>
          </a:solidFill>
          <a:ln w="28575" cap="flat" cmpd="sng">
            <a:solidFill>
              <a:srgbClr val="F8FAF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4" b="0" i="0" u="none" strike="noStrike" cap="none">
              <a:solidFill>
                <a:schemeClr val="dk1"/>
              </a:solidFill>
              <a:latin typeface="Calibri"/>
              <a:ea typeface="Calibri"/>
              <a:cs typeface="Calibri"/>
              <a:sym typeface="Calibri"/>
            </a:endParaRPr>
          </a:p>
        </p:txBody>
      </p:sp>
      <p:sp>
        <p:nvSpPr>
          <p:cNvPr id="150" name="Google Shape;149;p16"/>
          <p:cNvSpPr/>
          <p:nvPr/>
        </p:nvSpPr>
        <p:spPr>
          <a:xfrm>
            <a:off x="2216296" y="5650171"/>
            <a:ext cx="390144" cy="73344"/>
          </a:xfrm>
          <a:prstGeom prst="rect">
            <a:avLst/>
          </a:prstGeom>
          <a:solidFill>
            <a:srgbClr val="EF444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4" b="0" i="0" u="none" strike="noStrike" cap="none">
              <a:solidFill>
                <a:schemeClr val="dk1"/>
              </a:solidFill>
              <a:latin typeface="Calibri"/>
              <a:ea typeface="Calibri"/>
              <a:cs typeface="Calibri"/>
              <a:sym typeface="Calibri"/>
            </a:endParaRPr>
          </a:p>
        </p:txBody>
      </p:sp>
      <p:sp>
        <p:nvSpPr>
          <p:cNvPr id="151" name="Google Shape;150;p16"/>
          <p:cNvSpPr/>
          <p:nvPr/>
        </p:nvSpPr>
        <p:spPr>
          <a:xfrm>
            <a:off x="2216296" y="6506187"/>
            <a:ext cx="390144" cy="390144"/>
          </a:xfrm>
          <a:prstGeom prst="rect">
            <a:avLst/>
          </a:prstGeom>
          <a:solidFill>
            <a:srgbClr val="FDE047"/>
          </a:solidFill>
          <a:ln w="28575" cap="flat" cmpd="sng">
            <a:solidFill>
              <a:srgbClr val="CA8A0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4" b="0" i="0" u="none" strike="noStrike" cap="none">
              <a:solidFill>
                <a:schemeClr val="dk1"/>
              </a:solidFill>
              <a:latin typeface="Calibri"/>
              <a:ea typeface="Calibri"/>
              <a:cs typeface="Calibri"/>
              <a:sym typeface="Calibri"/>
            </a:endParaRPr>
          </a:p>
        </p:txBody>
      </p:sp>
      <p:sp>
        <p:nvSpPr>
          <p:cNvPr id="156" name="Google Shape;155;p16"/>
          <p:cNvSpPr txBox="1"/>
          <p:nvPr/>
        </p:nvSpPr>
        <p:spPr>
          <a:xfrm>
            <a:off x="1759871" y="2144232"/>
            <a:ext cx="5973081" cy="129266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b="0" i="0" u="none" strike="noStrike" cap="none" dirty="0">
                <a:solidFill>
                  <a:srgbClr val="475569"/>
                </a:solidFill>
                <a:latin typeface="Source Sans Pro"/>
                <a:ea typeface="Source Sans Pro"/>
                <a:cs typeface="Source Sans Pro"/>
                <a:sym typeface="Source Sans Pro"/>
              </a:rPr>
              <a:t>Plotting the measured 250 FT distance to determine the precise 1% and 0.2% annual chance elevations.</a:t>
            </a:r>
            <a:endParaRPr sz="2800" dirty="0"/>
          </a:p>
        </p:txBody>
      </p:sp>
      <p:sp>
        <p:nvSpPr>
          <p:cNvPr id="157" name="Google Shape;156;p16"/>
          <p:cNvSpPr txBox="1"/>
          <p:nvPr/>
        </p:nvSpPr>
        <p:spPr>
          <a:xfrm>
            <a:off x="2786148" y="3637261"/>
            <a:ext cx="6551135"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dirty="0">
                <a:solidFill>
                  <a:srgbClr val="0F172A"/>
                </a:solidFill>
                <a:latin typeface="Source Sans Pro"/>
                <a:ea typeface="Source Sans Pro"/>
                <a:cs typeface="Source Sans Pro"/>
                <a:sym typeface="Source Sans Pro"/>
              </a:rPr>
              <a:t>Baseline </a:t>
            </a:r>
            <a:r>
              <a:rPr lang="en-US" sz="2112" b="1" dirty="0">
                <a:solidFill>
                  <a:srgbClr val="0F172A"/>
                </a:solidFill>
                <a:latin typeface="Source Sans Pro"/>
                <a:ea typeface="Source Sans Pro"/>
                <a:cs typeface="Source Sans Pro"/>
                <a:sym typeface="Source Sans Pro"/>
              </a:rPr>
              <a:t>Cross Section</a:t>
            </a:r>
            <a:endParaRPr dirty="0"/>
          </a:p>
        </p:txBody>
      </p:sp>
      <p:sp>
        <p:nvSpPr>
          <p:cNvPr id="158" name="Google Shape;157;p16"/>
          <p:cNvSpPr txBox="1"/>
          <p:nvPr/>
        </p:nvSpPr>
        <p:spPr>
          <a:xfrm>
            <a:off x="2797521" y="4042209"/>
            <a:ext cx="6239366" cy="26611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728" b="0" i="0" u="none" strike="noStrike" cap="none" dirty="0">
                <a:solidFill>
                  <a:srgbClr val="475569"/>
                </a:solidFill>
                <a:latin typeface="Source Sans Pro"/>
                <a:ea typeface="Source Sans Pro"/>
                <a:cs typeface="Source Sans Pro"/>
                <a:sym typeface="Source Sans Pro"/>
              </a:rPr>
              <a:t>Locate known Cross-Section B on x-axis.</a:t>
            </a:r>
            <a:endParaRPr dirty="0"/>
          </a:p>
        </p:txBody>
      </p:sp>
      <p:sp>
        <p:nvSpPr>
          <p:cNvPr id="159" name="Google Shape;158;p16"/>
          <p:cNvSpPr txBox="1"/>
          <p:nvPr/>
        </p:nvSpPr>
        <p:spPr>
          <a:xfrm>
            <a:off x="2797521" y="4592220"/>
            <a:ext cx="6698630"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a:solidFill>
                  <a:srgbClr val="0F172A"/>
                </a:solidFill>
                <a:latin typeface="Source Sans Pro"/>
                <a:ea typeface="Source Sans Pro"/>
                <a:cs typeface="Source Sans Pro"/>
                <a:sym typeface="Source Sans Pro"/>
              </a:rPr>
              <a:t>Plot Distance</a:t>
            </a:r>
            <a:endParaRPr/>
          </a:p>
        </p:txBody>
      </p:sp>
      <p:sp>
        <p:nvSpPr>
          <p:cNvPr id="160" name="Google Shape;159;p16"/>
          <p:cNvSpPr txBox="1"/>
          <p:nvPr/>
        </p:nvSpPr>
        <p:spPr>
          <a:xfrm>
            <a:off x="2797521" y="4957980"/>
            <a:ext cx="5243558" cy="5318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728" b="0" i="0" u="none" strike="noStrike" cap="none" dirty="0">
                <a:solidFill>
                  <a:srgbClr val="475569"/>
                </a:solidFill>
                <a:latin typeface="Source Sans Pro"/>
                <a:ea typeface="Source Sans Pro"/>
                <a:cs typeface="Source Sans Pro"/>
                <a:sym typeface="Source Sans Pro"/>
              </a:rPr>
              <a:t>Measure 250 FT upstream along the x-axis grid.</a:t>
            </a:r>
            <a:endParaRPr dirty="0"/>
          </a:p>
        </p:txBody>
      </p:sp>
      <p:sp>
        <p:nvSpPr>
          <p:cNvPr id="161" name="Google Shape;160;p16"/>
          <p:cNvSpPr txBox="1"/>
          <p:nvPr/>
        </p:nvSpPr>
        <p:spPr>
          <a:xfrm>
            <a:off x="2786148" y="5453481"/>
            <a:ext cx="6698630"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a:solidFill>
                  <a:srgbClr val="0F172A"/>
                </a:solidFill>
                <a:latin typeface="Source Sans Pro"/>
                <a:ea typeface="Source Sans Pro"/>
                <a:cs typeface="Source Sans Pro"/>
                <a:sym typeface="Source Sans Pro"/>
              </a:rPr>
              <a:t>Project Vertical</a:t>
            </a:r>
            <a:endParaRPr/>
          </a:p>
        </p:txBody>
      </p:sp>
      <p:sp>
        <p:nvSpPr>
          <p:cNvPr id="162" name="Google Shape;161;p16"/>
          <p:cNvSpPr txBox="1"/>
          <p:nvPr/>
        </p:nvSpPr>
        <p:spPr>
          <a:xfrm>
            <a:off x="2797521" y="5861290"/>
            <a:ext cx="5243558" cy="79795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728" b="0" i="0" u="none" strike="noStrike" cap="none" dirty="0">
                <a:solidFill>
                  <a:srgbClr val="475569"/>
                </a:solidFill>
                <a:latin typeface="Source Sans Pro"/>
                <a:ea typeface="Source Sans Pro"/>
                <a:cs typeface="Source Sans Pro"/>
                <a:sym typeface="Source Sans Pro"/>
              </a:rPr>
              <a:t>Draw subject </a:t>
            </a:r>
            <a:r>
              <a:rPr lang="en-US" sz="1728" dirty="0">
                <a:solidFill>
                  <a:srgbClr val="475569"/>
                </a:solidFill>
                <a:latin typeface="Source Sans Pro"/>
                <a:ea typeface="Source Sans Pro"/>
                <a:cs typeface="Source Sans Pro"/>
                <a:sym typeface="Source Sans Pro"/>
              </a:rPr>
              <a:t>cross section</a:t>
            </a:r>
            <a:r>
              <a:rPr lang="en-US" sz="1728" b="0" i="0" u="none" strike="noStrike" cap="none" dirty="0">
                <a:solidFill>
                  <a:srgbClr val="475569"/>
                </a:solidFill>
                <a:latin typeface="Source Sans Pro"/>
                <a:ea typeface="Source Sans Pro"/>
                <a:cs typeface="Source Sans Pro"/>
                <a:sym typeface="Source Sans Pro"/>
              </a:rPr>
              <a:t> intersecting flood profiles for 1 and 0.2% annual chance.</a:t>
            </a:r>
            <a:endParaRPr dirty="0"/>
          </a:p>
        </p:txBody>
      </p:sp>
      <p:sp>
        <p:nvSpPr>
          <p:cNvPr id="163" name="Google Shape;162;p16"/>
          <p:cNvSpPr txBox="1"/>
          <p:nvPr/>
        </p:nvSpPr>
        <p:spPr>
          <a:xfrm>
            <a:off x="2797521" y="6541059"/>
            <a:ext cx="6698630"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dirty="0">
                <a:solidFill>
                  <a:srgbClr val="0F172A"/>
                </a:solidFill>
                <a:latin typeface="Source Sans Pro"/>
                <a:ea typeface="Source Sans Pro"/>
                <a:cs typeface="Source Sans Pro"/>
                <a:sym typeface="Source Sans Pro"/>
              </a:rPr>
              <a:t>Extract BFE</a:t>
            </a:r>
            <a:endParaRPr dirty="0"/>
          </a:p>
        </p:txBody>
      </p:sp>
      <p:sp>
        <p:nvSpPr>
          <p:cNvPr id="164" name="Google Shape;163;p16"/>
          <p:cNvSpPr txBox="1"/>
          <p:nvPr/>
        </p:nvSpPr>
        <p:spPr>
          <a:xfrm>
            <a:off x="2786148" y="6977281"/>
            <a:ext cx="5243558" cy="5318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728" b="0" i="0" u="none" strike="noStrike" cap="none" dirty="0">
                <a:solidFill>
                  <a:srgbClr val="475569"/>
                </a:solidFill>
                <a:latin typeface="Source Sans Pro"/>
                <a:ea typeface="Source Sans Pro"/>
                <a:cs typeface="Source Sans Pro"/>
                <a:sym typeface="Source Sans Pro"/>
              </a:rPr>
              <a:t>Read y-axis at intersection points (82.</a:t>
            </a:r>
            <a:r>
              <a:rPr lang="en-US" sz="1728" dirty="0">
                <a:solidFill>
                  <a:srgbClr val="475569"/>
                </a:solidFill>
                <a:latin typeface="Source Sans Pro"/>
                <a:ea typeface="Source Sans Pro"/>
                <a:cs typeface="Source Sans Pro"/>
                <a:sym typeface="Source Sans Pro"/>
              </a:rPr>
              <a:t>3</a:t>
            </a:r>
            <a:r>
              <a:rPr lang="en-US" sz="1728" b="0" i="0" u="none" strike="noStrike" cap="none" dirty="0">
                <a:solidFill>
                  <a:srgbClr val="475569"/>
                </a:solidFill>
                <a:latin typeface="Source Sans Pro"/>
                <a:ea typeface="Source Sans Pro"/>
                <a:cs typeface="Source Sans Pro"/>
                <a:sym typeface="Source Sans Pro"/>
              </a:rPr>
              <a:t> FT &amp; 82.9 FT).</a:t>
            </a:r>
            <a:endParaRPr dirty="0"/>
          </a:p>
        </p:txBody>
      </p:sp>
      <p:pic>
        <p:nvPicPr>
          <p:cNvPr id="165" name="Google Shape;151;p16" descr="image.png"/>
          <p:cNvPicPr preferRelativeResize="0"/>
          <p:nvPr/>
        </p:nvPicPr>
        <p:blipFill rotWithShape="1">
          <a:blip r:embed="rId7">
            <a:alphaModFix/>
          </a:blip>
          <a:srcRect/>
          <a:stretch/>
        </p:blipFill>
        <p:spPr>
          <a:xfrm>
            <a:off x="10555555" y="2750000"/>
            <a:ext cx="6844444" cy="7000000"/>
          </a:xfrm>
          <a:prstGeom prst="rect">
            <a:avLst/>
          </a:prstGeom>
          <a:noFill/>
          <a:ln>
            <a:noFill/>
          </a:ln>
        </p:spPr>
      </p:pic>
      <p:pic>
        <p:nvPicPr>
          <p:cNvPr id="166" name="Google Shape;152;p16" title="NFHLMap_8c4bf5ee-c241-11e6-9b8d-001b21bbe86d_FIS.jpg"/>
          <p:cNvPicPr preferRelativeResize="0"/>
          <p:nvPr/>
        </p:nvPicPr>
        <p:blipFill rotWithShape="1">
          <a:blip r:embed="rId8">
            <a:alphaModFix/>
          </a:blip>
          <a:srcRect l="11265" r="11257"/>
          <a:stretch/>
        </p:blipFill>
        <p:spPr>
          <a:xfrm>
            <a:off x="8495414" y="2096978"/>
            <a:ext cx="7284001" cy="7087978"/>
          </a:xfrm>
          <a:prstGeom prst="rect">
            <a:avLst/>
          </a:prstGeom>
          <a:noFill/>
          <a:ln>
            <a:noFill/>
          </a:ln>
        </p:spPr>
      </p:pic>
    </p:spTree>
    <p:extLst>
      <p:ext uri="{BB962C8B-B14F-4D97-AF65-F5344CB8AC3E}">
        <p14:creationId xmlns:p14="http://schemas.microsoft.com/office/powerpoint/2010/main" val="915102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D2B0-0776-96C3-C047-4E02234A7712}"/>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BFCA7D26-5F16-B770-BECA-65821D0D778F}"/>
              </a:ext>
            </a:extLst>
          </p:cNvPr>
          <p:cNvSpPr/>
          <p:nvPr/>
        </p:nvSpPr>
        <p:spPr>
          <a:xfrm rot="-5400000" flipH="1">
            <a:off x="11976135" y="-2886128"/>
            <a:ext cx="7350062" cy="5273669"/>
          </a:xfrm>
          <a:custGeom>
            <a:avLst/>
            <a:gdLst/>
            <a:ahLst/>
            <a:cxnLst/>
            <a:rect l="l" t="t" r="r" b="b"/>
            <a:pathLst>
              <a:path w="7350062" h="5273669">
                <a:moveTo>
                  <a:pt x="7350061" y="0"/>
                </a:moveTo>
                <a:lnTo>
                  <a:pt x="0" y="0"/>
                </a:lnTo>
                <a:lnTo>
                  <a:pt x="0" y="5273669"/>
                </a:lnTo>
                <a:lnTo>
                  <a:pt x="7350061" y="5273669"/>
                </a:lnTo>
                <a:lnTo>
                  <a:pt x="735006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9B00A45D-7B4E-DE00-E19A-F7CF23B2DDE7}"/>
              </a:ext>
            </a:extLst>
          </p:cNvPr>
          <p:cNvSpPr/>
          <p:nvPr/>
        </p:nvSpPr>
        <p:spPr>
          <a:xfrm>
            <a:off x="15121170"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D6ACEA22-046F-BCEB-1053-056ED074720A}"/>
              </a:ext>
            </a:extLst>
          </p:cNvPr>
          <p:cNvSpPr/>
          <p:nvPr/>
        </p:nvSpPr>
        <p:spPr>
          <a:xfrm>
            <a:off x="14336443" y="863299"/>
            <a:ext cx="658246" cy="658246"/>
          </a:xfrm>
          <a:custGeom>
            <a:avLst/>
            <a:gdLst/>
            <a:ahLst/>
            <a:cxnLst/>
            <a:rect l="l" t="t" r="r" b="b"/>
            <a:pathLst>
              <a:path w="658246" h="658246">
                <a:moveTo>
                  <a:pt x="0" y="0"/>
                </a:moveTo>
                <a:lnTo>
                  <a:pt x="658245" y="0"/>
                </a:lnTo>
                <a:lnTo>
                  <a:pt x="658245"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45EAA617-2847-E256-918E-B2B2CDA50733}"/>
              </a:ext>
            </a:extLst>
          </p:cNvPr>
          <p:cNvSpPr/>
          <p:nvPr/>
        </p:nvSpPr>
        <p:spPr>
          <a:xfrm>
            <a:off x="2084439" y="2818480"/>
            <a:ext cx="913619" cy="840529"/>
          </a:xfrm>
          <a:custGeom>
            <a:avLst/>
            <a:gdLst/>
            <a:ahLst/>
            <a:cxnLst/>
            <a:rect l="l" t="t" r="r" b="b"/>
            <a:pathLst>
              <a:path w="913619" h="840529">
                <a:moveTo>
                  <a:pt x="0" y="0"/>
                </a:moveTo>
                <a:lnTo>
                  <a:pt x="913619" y="0"/>
                </a:lnTo>
                <a:lnTo>
                  <a:pt x="913619" y="840529"/>
                </a:lnTo>
                <a:lnTo>
                  <a:pt x="0" y="84052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a:extLst>
              <a:ext uri="{FF2B5EF4-FFF2-40B4-BE49-F238E27FC236}">
                <a16:creationId xmlns:a16="http://schemas.microsoft.com/office/drawing/2014/main" id="{4ADE3B92-7CD3-2322-2E5C-0F018D7D5113}"/>
              </a:ext>
            </a:extLst>
          </p:cNvPr>
          <p:cNvSpPr/>
          <p:nvPr/>
        </p:nvSpPr>
        <p:spPr>
          <a:xfrm>
            <a:off x="2049843" y="7511845"/>
            <a:ext cx="982811" cy="982811"/>
          </a:xfrm>
          <a:custGeom>
            <a:avLst/>
            <a:gdLst/>
            <a:ahLst/>
            <a:cxnLst/>
            <a:rect l="l" t="t" r="r" b="b"/>
            <a:pathLst>
              <a:path w="982811" h="982811">
                <a:moveTo>
                  <a:pt x="0" y="0"/>
                </a:moveTo>
                <a:lnTo>
                  <a:pt x="982811" y="0"/>
                </a:lnTo>
                <a:lnTo>
                  <a:pt x="982811" y="982810"/>
                </a:lnTo>
                <a:lnTo>
                  <a:pt x="0" y="9828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TextBox 18">
            <a:extLst>
              <a:ext uri="{FF2B5EF4-FFF2-40B4-BE49-F238E27FC236}">
                <a16:creationId xmlns:a16="http://schemas.microsoft.com/office/drawing/2014/main" id="{1A90DE63-ED07-ED95-5752-5ED7F4C4ABBC}"/>
              </a:ext>
            </a:extLst>
          </p:cNvPr>
          <p:cNvSpPr txBox="1"/>
          <p:nvPr/>
        </p:nvSpPr>
        <p:spPr>
          <a:xfrm>
            <a:off x="1645920" y="1325880"/>
            <a:ext cx="10000000" cy="615553"/>
          </a:xfrm>
          <a:prstGeom prst="rect">
            <a:avLst/>
          </a:prstGeom>
        </p:spPr>
        <p:txBody>
          <a:bodyPr wrap="square" lIns="0" tIns="0" rIns="0" bIns="0" rtlCol="0" anchor="t">
            <a:spAutoFit/>
          </a:bodyPr>
          <a:lstStyle/>
          <a:p>
            <a:pPr algn="l">
              <a:lnSpc>
                <a:spcPts val="4800"/>
              </a:lnSpc>
              <a:spcBef>
                <a:spcPct val="0"/>
              </a:spcBef>
            </a:pPr>
            <a:r>
              <a:rPr lang="en-US" sz="4000" b="1">
                <a:solidFill>
                  <a:srgbClr val="1B75A3"/>
                </a:solidFill>
                <a:latin typeface="Poppins Bold"/>
                <a:ea typeface="Poppins Bold"/>
                <a:cs typeface="Poppins Bold"/>
                <a:sym typeface="Poppins Bold"/>
              </a:rPr>
              <a:t>The Eligibility Threshold</a:t>
            </a:r>
          </a:p>
        </p:txBody>
      </p:sp>
      <p:grpSp>
        <p:nvGrpSpPr>
          <p:cNvPr id="27" name="Group 27">
            <a:extLst>
              <a:ext uri="{FF2B5EF4-FFF2-40B4-BE49-F238E27FC236}">
                <a16:creationId xmlns:a16="http://schemas.microsoft.com/office/drawing/2014/main" id="{831A9233-6CE5-5529-3BCF-6C35873B1967}"/>
              </a:ext>
            </a:extLst>
          </p:cNvPr>
          <p:cNvGrpSpPr/>
          <p:nvPr/>
        </p:nvGrpSpPr>
        <p:grpSpPr>
          <a:xfrm>
            <a:off x="0" y="10047028"/>
            <a:ext cx="18288000" cy="239972"/>
            <a:chOff x="0" y="0"/>
            <a:chExt cx="4816593" cy="63202"/>
          </a:xfrm>
        </p:grpSpPr>
        <p:sp>
          <p:nvSpPr>
            <p:cNvPr id="28" name="Freeform 28">
              <a:extLst>
                <a:ext uri="{FF2B5EF4-FFF2-40B4-BE49-F238E27FC236}">
                  <a16:creationId xmlns:a16="http://schemas.microsoft.com/office/drawing/2014/main" id="{61E9E4C9-F3EE-9CA5-C16C-707E4C0C23A1}"/>
                </a:ext>
              </a:extLst>
            </p:cNvPr>
            <p:cNvSpPr/>
            <p:nvPr/>
          </p:nvSpPr>
          <p:spPr>
            <a:xfrm>
              <a:off x="0" y="0"/>
              <a:ext cx="4816592" cy="63202"/>
            </a:xfrm>
            <a:custGeom>
              <a:avLst/>
              <a:gdLst/>
              <a:ahLst/>
              <a:cxnLst/>
              <a:rect l="l" t="t" r="r" b="b"/>
              <a:pathLst>
                <a:path w="4816592" h="63202">
                  <a:moveTo>
                    <a:pt x="0" y="0"/>
                  </a:moveTo>
                  <a:lnTo>
                    <a:pt x="4816592" y="0"/>
                  </a:lnTo>
                  <a:lnTo>
                    <a:pt x="4816592" y="63202"/>
                  </a:lnTo>
                  <a:lnTo>
                    <a:pt x="0" y="63202"/>
                  </a:lnTo>
                  <a:close/>
                </a:path>
              </a:pathLst>
            </a:custGeom>
            <a:solidFill>
              <a:srgbClr val="1B75A3"/>
            </a:solidFill>
          </p:spPr>
          <p:txBody>
            <a:bodyPr/>
            <a:lstStyle/>
            <a:p>
              <a:endParaRPr lang="en-US"/>
            </a:p>
          </p:txBody>
        </p:sp>
        <p:sp>
          <p:nvSpPr>
            <p:cNvPr id="29" name="TextBox 29">
              <a:extLst>
                <a:ext uri="{FF2B5EF4-FFF2-40B4-BE49-F238E27FC236}">
                  <a16:creationId xmlns:a16="http://schemas.microsoft.com/office/drawing/2014/main" id="{57169BC0-3C77-621D-68E6-B70A8DE3C58E}"/>
                </a:ext>
              </a:extLst>
            </p:cNvPr>
            <p:cNvSpPr txBox="1"/>
            <p:nvPr/>
          </p:nvSpPr>
          <p:spPr>
            <a:xfrm>
              <a:off x="0" y="-38100"/>
              <a:ext cx="4816593" cy="101302"/>
            </a:xfrm>
            <a:prstGeom prst="rect">
              <a:avLst/>
            </a:prstGeom>
          </p:spPr>
          <p:txBody>
            <a:bodyPr lIns="50800" tIns="50800" rIns="50800" bIns="50800" rtlCol="0" anchor="ctr"/>
            <a:lstStyle/>
            <a:p>
              <a:pPr algn="ctr">
                <a:lnSpc>
                  <a:spcPts val="2500"/>
                </a:lnSpc>
              </a:pPr>
              <a:endParaRPr/>
            </a:p>
          </p:txBody>
        </p:sp>
      </p:grpSp>
      <p:pic>
        <p:nvPicPr>
          <p:cNvPr id="4" name="Picture 3" descr="A logo on a black background&#10;&#10;Description automatically generated">
            <a:extLst>
              <a:ext uri="{FF2B5EF4-FFF2-40B4-BE49-F238E27FC236}">
                <a16:creationId xmlns:a16="http://schemas.microsoft.com/office/drawing/2014/main" id="{4ED00A10-BAB6-90ED-0DD4-16CC6C3DA5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275" y="8769772"/>
            <a:ext cx="2798712" cy="1125817"/>
          </a:xfrm>
          <a:prstGeom prst="rect">
            <a:avLst/>
          </a:prstGeom>
        </p:spPr>
      </p:pic>
      <p:sp>
        <p:nvSpPr>
          <p:cNvPr id="30" name="Kicker"/>
          <p:cNvSpPr txBox="1"/>
          <p:nvPr/>
        </p:nvSpPr>
        <p:spPr>
          <a:xfrm>
            <a:off x="1645920" y="822960"/>
            <a:ext cx="9800000" cy="305212"/>
          </a:xfrm>
          <a:prstGeom prst="rect">
            <a:avLst/>
          </a:prstGeom>
        </p:spPr>
        <p:txBody>
          <a:bodyPr wrap="square" lIns="0" tIns="0" rIns="0" bIns="0" rtlCol="0" anchor="t">
            <a:spAutoFit/>
          </a:bodyPr>
          <a:lstStyle/>
          <a:p>
            <a:pPr algn="l">
              <a:lnSpc>
                <a:spcPts val="2200"/>
              </a:lnSpc>
            </a:pPr>
            <a:r>
              <a:rPr lang="en-US" sz="2800" b="1" spc="100" dirty="0">
                <a:solidFill>
                  <a:srgbClr val="1B75A3"/>
                </a:solidFill>
                <a:latin typeface="Source Sans Pro"/>
                <a:ea typeface="Source Sans Pro"/>
                <a:cs typeface="Source Sans Pro"/>
                <a:sym typeface="Source Sans Pro"/>
              </a:rPr>
              <a:t>CASE STUDY: STEP 3 - FINAL DETERMINATION</a:t>
            </a:r>
          </a:p>
        </p:txBody>
      </p:sp>
      <p:sp>
        <p:nvSpPr>
          <p:cNvPr id="170" name="Google Shape;169;p17"/>
          <p:cNvSpPr/>
          <p:nvPr/>
        </p:nvSpPr>
        <p:spPr>
          <a:xfrm>
            <a:off x="2191400" y="6092189"/>
            <a:ext cx="4291584" cy="1184697"/>
          </a:xfrm>
          <a:prstGeom prst="roundRect">
            <a:avLst>
              <a:gd name="adj" fmla="val 9448"/>
            </a:avLst>
          </a:prstGeom>
          <a:solidFill>
            <a:srgbClr val="DCFCE7"/>
          </a:solidFill>
          <a:ln w="19050" cap="flat" cmpd="sng">
            <a:solidFill>
              <a:srgbClr val="22C55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304" b="0" i="0" u="none" strike="noStrike" cap="none">
              <a:solidFill>
                <a:schemeClr val="dk1"/>
              </a:solidFill>
              <a:latin typeface="Calibri"/>
              <a:ea typeface="Calibri"/>
              <a:cs typeface="Calibri"/>
              <a:sym typeface="Calibri"/>
            </a:endParaRPr>
          </a:p>
        </p:txBody>
      </p:sp>
      <p:pic>
        <p:nvPicPr>
          <p:cNvPr id="173" name="Google Shape;172;p17" descr="image.png"/>
          <p:cNvPicPr preferRelativeResize="0"/>
          <p:nvPr/>
        </p:nvPicPr>
        <p:blipFill rotWithShape="1">
          <a:blip r:embed="rId7">
            <a:alphaModFix/>
          </a:blip>
          <a:stretch/>
        </p:blipFill>
        <p:spPr>
          <a:xfrm>
            <a:off x="2197372" y="4125993"/>
            <a:ext cx="573272" cy="585216"/>
          </a:xfrm>
          <a:prstGeom prst="rect">
            <a:avLst/>
          </a:prstGeom>
          <a:noFill/>
          <a:ln>
            <a:noFill/>
          </a:ln>
        </p:spPr>
      </p:pic>
      <p:pic>
        <p:nvPicPr>
          <p:cNvPr id="174" name="Google Shape;173;p17" descr="image.png"/>
          <p:cNvPicPr preferRelativeResize="0"/>
          <p:nvPr/>
        </p:nvPicPr>
        <p:blipFill rotWithShape="1">
          <a:blip r:embed="rId7">
            <a:alphaModFix/>
          </a:blip>
          <a:stretch/>
        </p:blipFill>
        <p:spPr>
          <a:xfrm>
            <a:off x="2197372" y="5235465"/>
            <a:ext cx="573272" cy="585216"/>
          </a:xfrm>
          <a:prstGeom prst="rect">
            <a:avLst/>
          </a:prstGeom>
          <a:noFill/>
          <a:ln>
            <a:noFill/>
          </a:ln>
        </p:spPr>
      </p:pic>
      <p:pic>
        <p:nvPicPr>
          <p:cNvPr id="175" name="Google Shape;174;p17" descr="image.png"/>
          <p:cNvPicPr preferRelativeResize="0"/>
          <p:nvPr/>
        </p:nvPicPr>
        <p:blipFill rotWithShape="1">
          <a:blip r:embed="rId8">
            <a:alphaModFix/>
          </a:blip>
          <a:stretch/>
        </p:blipFill>
        <p:spPr>
          <a:xfrm>
            <a:off x="2449357" y="6443500"/>
            <a:ext cx="475785" cy="487680"/>
          </a:xfrm>
          <a:prstGeom prst="rect">
            <a:avLst/>
          </a:prstGeom>
          <a:noFill/>
          <a:ln>
            <a:noFill/>
          </a:ln>
        </p:spPr>
      </p:pic>
      <p:pic>
        <p:nvPicPr>
          <p:cNvPr id="178" name="Google Shape;177;p17" descr="image.png"/>
          <p:cNvPicPr preferRelativeResize="0"/>
          <p:nvPr/>
        </p:nvPicPr>
        <p:blipFill rotWithShape="1">
          <a:blip r:embed="rId9">
            <a:alphaModFix/>
          </a:blip>
          <a:srcRect/>
          <a:stretch/>
        </p:blipFill>
        <p:spPr>
          <a:xfrm>
            <a:off x="2343799" y="4296681"/>
            <a:ext cx="280416" cy="243840"/>
          </a:xfrm>
          <a:prstGeom prst="rect">
            <a:avLst/>
          </a:prstGeom>
          <a:noFill/>
          <a:ln>
            <a:noFill/>
          </a:ln>
        </p:spPr>
      </p:pic>
      <p:pic>
        <p:nvPicPr>
          <p:cNvPr id="179" name="Google Shape;178;p17" descr="image.png"/>
          <p:cNvPicPr preferRelativeResize="0"/>
          <p:nvPr/>
        </p:nvPicPr>
        <p:blipFill rotWithShape="1">
          <a:blip r:embed="rId10">
            <a:alphaModFix/>
          </a:blip>
          <a:stretch/>
        </p:blipFill>
        <p:spPr>
          <a:xfrm>
            <a:off x="2425951" y="5406153"/>
            <a:ext cx="116114" cy="243840"/>
          </a:xfrm>
          <a:prstGeom prst="rect">
            <a:avLst/>
          </a:prstGeom>
          <a:noFill/>
          <a:ln>
            <a:noFill/>
          </a:ln>
        </p:spPr>
      </p:pic>
      <p:pic>
        <p:nvPicPr>
          <p:cNvPr id="180" name="Google Shape;179;p17" descr="image.png"/>
          <p:cNvPicPr preferRelativeResize="0"/>
          <p:nvPr/>
        </p:nvPicPr>
        <p:blipFill rotWithShape="1">
          <a:blip r:embed="rId11">
            <a:alphaModFix/>
          </a:blip>
          <a:stretch/>
        </p:blipFill>
        <p:spPr>
          <a:xfrm>
            <a:off x="2582747" y="6565420"/>
            <a:ext cx="209005" cy="243840"/>
          </a:xfrm>
          <a:prstGeom prst="rect">
            <a:avLst/>
          </a:prstGeom>
          <a:noFill/>
          <a:ln>
            <a:noFill/>
          </a:ln>
        </p:spPr>
      </p:pic>
      <p:sp>
        <p:nvSpPr>
          <p:cNvPr id="183" name="Google Shape;182;p17"/>
          <p:cNvSpPr txBox="1"/>
          <p:nvPr/>
        </p:nvSpPr>
        <p:spPr>
          <a:xfrm>
            <a:off x="1867217" y="2092512"/>
            <a:ext cx="5075750" cy="129266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b="0" i="0" u="none" strike="noStrike" cap="none" dirty="0">
                <a:solidFill>
                  <a:srgbClr val="475569"/>
                </a:solidFill>
                <a:latin typeface="Source Sans Pro"/>
                <a:ea typeface="Source Sans Pro"/>
                <a:cs typeface="Source Sans Pro"/>
                <a:sym typeface="Source Sans Pro"/>
              </a:rPr>
              <a:t>Comparing the FIS Base Flood Elevation against the certified Elevation Certificate data.</a:t>
            </a:r>
            <a:endParaRPr sz="2800" dirty="0"/>
          </a:p>
        </p:txBody>
      </p:sp>
      <p:sp>
        <p:nvSpPr>
          <p:cNvPr id="186" name="Google Shape;185;p17"/>
          <p:cNvSpPr txBox="1"/>
          <p:nvPr/>
        </p:nvSpPr>
        <p:spPr>
          <a:xfrm>
            <a:off x="3020456" y="4058936"/>
            <a:ext cx="2769273"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dirty="0">
                <a:solidFill>
                  <a:srgbClr val="475569"/>
                </a:solidFill>
                <a:latin typeface="Source Sans Pro"/>
                <a:ea typeface="Source Sans Pro"/>
                <a:cs typeface="Source Sans Pro"/>
                <a:sym typeface="Source Sans Pro"/>
              </a:rPr>
              <a:t>Exact </a:t>
            </a:r>
            <a:r>
              <a:rPr lang="en-US" sz="2000" b="1" i="0" u="none" strike="noStrike" cap="none" dirty="0">
                <a:solidFill>
                  <a:srgbClr val="475569"/>
                </a:solidFill>
                <a:latin typeface="Source Sans Pro"/>
                <a:ea typeface="Source Sans Pro"/>
                <a:cs typeface="Source Sans Pro"/>
                <a:sym typeface="Source Sans Pro"/>
              </a:rPr>
              <a:t> BFE of structure</a:t>
            </a:r>
            <a:endParaRPr sz="2000" dirty="0"/>
          </a:p>
        </p:txBody>
      </p:sp>
      <p:sp>
        <p:nvSpPr>
          <p:cNvPr id="187" name="Google Shape;186;p17"/>
          <p:cNvSpPr txBox="1"/>
          <p:nvPr/>
        </p:nvSpPr>
        <p:spPr>
          <a:xfrm>
            <a:off x="3020456" y="4302776"/>
            <a:ext cx="2907494" cy="47270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72" b="1" i="0" u="none" strike="noStrike" cap="none" dirty="0">
                <a:solidFill>
                  <a:srgbClr val="0F172A"/>
                </a:solidFill>
                <a:latin typeface="Source Sans Pro"/>
                <a:ea typeface="Source Sans Pro"/>
                <a:cs typeface="Source Sans Pro"/>
                <a:sym typeface="Source Sans Pro"/>
              </a:rPr>
              <a:t>82.3 </a:t>
            </a:r>
            <a:r>
              <a:rPr lang="en-US" sz="2000" b="1" i="0" u="none" strike="noStrike" cap="none" dirty="0">
                <a:solidFill>
                  <a:srgbClr val="0F172A"/>
                </a:solidFill>
                <a:latin typeface="Source Sans Pro"/>
                <a:ea typeface="Source Sans Pro"/>
                <a:cs typeface="Source Sans Pro"/>
                <a:sym typeface="Source Sans Pro"/>
              </a:rPr>
              <a:t>FT</a:t>
            </a:r>
            <a:endParaRPr sz="2000" dirty="0"/>
          </a:p>
        </p:txBody>
      </p:sp>
      <p:sp>
        <p:nvSpPr>
          <p:cNvPr id="188" name="Google Shape;187;p17"/>
          <p:cNvSpPr txBox="1"/>
          <p:nvPr/>
        </p:nvSpPr>
        <p:spPr>
          <a:xfrm>
            <a:off x="3020456" y="5168408"/>
            <a:ext cx="4276454"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u="none" strike="noStrike" cap="none" dirty="0">
                <a:solidFill>
                  <a:srgbClr val="475569"/>
                </a:solidFill>
                <a:latin typeface="Source Sans Pro"/>
                <a:ea typeface="Source Sans Pro"/>
                <a:cs typeface="Source Sans Pro"/>
                <a:sym typeface="Source Sans Pro"/>
              </a:rPr>
              <a:t>CERTIFIED LAG (SECTION C2F)</a:t>
            </a:r>
            <a:endParaRPr sz="2000" dirty="0"/>
          </a:p>
        </p:txBody>
      </p:sp>
      <p:sp>
        <p:nvSpPr>
          <p:cNvPr id="189" name="Google Shape;188;p17"/>
          <p:cNvSpPr txBox="1"/>
          <p:nvPr/>
        </p:nvSpPr>
        <p:spPr>
          <a:xfrm>
            <a:off x="3020456" y="5412248"/>
            <a:ext cx="4490188"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u="none" strike="noStrike" cap="none">
                <a:solidFill>
                  <a:srgbClr val="0F172A"/>
                </a:solidFill>
                <a:latin typeface="Source Sans Pro"/>
                <a:ea typeface="Source Sans Pro"/>
                <a:cs typeface="Source Sans Pro"/>
                <a:sym typeface="Source Sans Pro"/>
              </a:rPr>
              <a:t>82.9 FT</a:t>
            </a:r>
            <a:endParaRPr sz="2000"/>
          </a:p>
        </p:txBody>
      </p:sp>
      <p:sp>
        <p:nvSpPr>
          <p:cNvPr id="190" name="Google Shape;189;p17"/>
          <p:cNvSpPr txBox="1"/>
          <p:nvPr/>
        </p:nvSpPr>
        <p:spPr>
          <a:xfrm>
            <a:off x="3014765" y="6272817"/>
            <a:ext cx="4416441" cy="35481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304" b="1" i="0" u="none" strike="noStrike" cap="none" dirty="0">
                <a:solidFill>
                  <a:srgbClr val="166534"/>
                </a:solidFill>
                <a:latin typeface="Source Sans Pro"/>
                <a:ea typeface="Source Sans Pro"/>
                <a:cs typeface="Source Sans Pro"/>
                <a:sym typeface="Source Sans Pro"/>
              </a:rPr>
              <a:t>Successful LOMA</a:t>
            </a:r>
            <a:endParaRPr dirty="0"/>
          </a:p>
        </p:txBody>
      </p:sp>
      <p:sp>
        <p:nvSpPr>
          <p:cNvPr id="191" name="Google Shape;190;p17"/>
          <p:cNvSpPr txBox="1"/>
          <p:nvPr/>
        </p:nvSpPr>
        <p:spPr>
          <a:xfrm>
            <a:off x="3043521" y="6727579"/>
            <a:ext cx="3505420" cy="5318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728" b="1" i="0" u="none" strike="noStrike" cap="none" dirty="0">
                <a:solidFill>
                  <a:srgbClr val="166534"/>
                </a:solidFill>
                <a:latin typeface="Source Sans Pro"/>
                <a:ea typeface="Source Sans Pro"/>
                <a:cs typeface="Source Sans Pro"/>
                <a:sym typeface="Source Sans Pro"/>
              </a:rPr>
              <a:t>82.9 FT (LAG) &gt; 82.3 FT (BFE)</a:t>
            </a:r>
            <a:endParaRPr dirty="0"/>
          </a:p>
        </p:txBody>
      </p:sp>
      <p:sp>
        <p:nvSpPr>
          <p:cNvPr id="192" name="Google Shape;168;p17"/>
          <p:cNvSpPr/>
          <p:nvPr/>
        </p:nvSpPr>
        <p:spPr>
          <a:xfrm>
            <a:off x="8286246" y="1958808"/>
            <a:ext cx="7466666" cy="700000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70" b="0" i="0" u="none" strike="noStrike" cap="none">
              <a:solidFill>
                <a:schemeClr val="dk1"/>
              </a:solidFill>
              <a:latin typeface="Calibri"/>
              <a:ea typeface="Calibri"/>
              <a:cs typeface="Calibri"/>
              <a:sym typeface="Calibri"/>
            </a:endParaRPr>
          </a:p>
        </p:txBody>
      </p:sp>
      <p:pic>
        <p:nvPicPr>
          <p:cNvPr id="195" name="Google Shape;175;p17" title="ec_lag.JPG"/>
          <p:cNvPicPr preferRelativeResize="0"/>
          <p:nvPr/>
        </p:nvPicPr>
        <p:blipFill rotWithShape="1">
          <a:blip r:embed="rId12">
            <a:alphaModFix/>
          </a:blip>
          <a:srcRect t="20001" b="20007"/>
          <a:stretch/>
        </p:blipFill>
        <p:spPr>
          <a:xfrm>
            <a:off x="8405692" y="2637943"/>
            <a:ext cx="7215307" cy="2781877"/>
          </a:xfrm>
          <a:prstGeom prst="rect">
            <a:avLst/>
          </a:prstGeom>
          <a:noFill/>
          <a:ln>
            <a:noFill/>
          </a:ln>
        </p:spPr>
      </p:pic>
      <p:pic>
        <p:nvPicPr>
          <p:cNvPr id="196" name="Google Shape;176;p17" title="loma.JPG"/>
          <p:cNvPicPr preferRelativeResize="0"/>
          <p:nvPr/>
        </p:nvPicPr>
        <p:blipFill rotWithShape="1">
          <a:blip r:embed="rId13">
            <a:alphaModFix/>
          </a:blip>
          <a:srcRect t="1802" b="1812"/>
          <a:stretch/>
        </p:blipFill>
        <p:spPr>
          <a:xfrm>
            <a:off x="8423994" y="6028983"/>
            <a:ext cx="7197005" cy="2740789"/>
          </a:xfrm>
          <a:prstGeom prst="rect">
            <a:avLst/>
          </a:prstGeom>
          <a:noFill/>
          <a:ln>
            <a:noFill/>
          </a:ln>
        </p:spPr>
      </p:pic>
      <p:sp>
        <p:nvSpPr>
          <p:cNvPr id="197" name="Google Shape;183;p17"/>
          <p:cNvSpPr txBox="1"/>
          <p:nvPr/>
        </p:nvSpPr>
        <p:spPr>
          <a:xfrm>
            <a:off x="8405693" y="2191392"/>
            <a:ext cx="707777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a:solidFill>
                  <a:srgbClr val="334155"/>
                </a:solidFill>
                <a:latin typeface="Source Sans Pro"/>
                <a:ea typeface="Source Sans Pro"/>
                <a:cs typeface="Source Sans Pro"/>
                <a:sym typeface="Source Sans Pro"/>
              </a:rPr>
              <a:t>1. ELEVATION CERTIFICATE (SECTION C)</a:t>
            </a:r>
            <a:endParaRPr dirty="0"/>
          </a:p>
        </p:txBody>
      </p:sp>
      <p:sp>
        <p:nvSpPr>
          <p:cNvPr id="198" name="Google Shape;184;p17"/>
          <p:cNvSpPr txBox="1"/>
          <p:nvPr/>
        </p:nvSpPr>
        <p:spPr>
          <a:xfrm>
            <a:off x="8405693" y="5685772"/>
            <a:ext cx="707777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a:solidFill>
                  <a:srgbClr val="334155"/>
                </a:solidFill>
                <a:latin typeface="Source Sans Pro"/>
                <a:ea typeface="Source Sans Pro"/>
                <a:cs typeface="Source Sans Pro"/>
                <a:sym typeface="Source Sans Pro"/>
              </a:rPr>
              <a:t>2. FINAL LOMA DETERMINATION DOCUMENT</a:t>
            </a:r>
            <a:endParaRPr dirty="0"/>
          </a:p>
        </p:txBody>
      </p:sp>
    </p:spTree>
    <p:extLst>
      <p:ext uri="{BB962C8B-B14F-4D97-AF65-F5344CB8AC3E}">
        <p14:creationId xmlns:p14="http://schemas.microsoft.com/office/powerpoint/2010/main" val="915102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ADCEC-27DF-66C3-6878-280708B97087}"/>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85EE96D7-4FFD-0C23-190A-6EC9F3679787}"/>
              </a:ext>
            </a:extLst>
          </p:cNvPr>
          <p:cNvSpPr/>
          <p:nvPr/>
        </p:nvSpPr>
        <p:spPr>
          <a:xfrm flipH="1">
            <a:off x="10299144" y="2369843"/>
            <a:ext cx="11034366" cy="7917157"/>
          </a:xfrm>
          <a:custGeom>
            <a:avLst/>
            <a:gdLst/>
            <a:ahLst/>
            <a:cxnLst/>
            <a:rect l="l" t="t" r="r" b="b"/>
            <a:pathLst>
              <a:path w="11034366" h="7917157">
                <a:moveTo>
                  <a:pt x="11034366" y="0"/>
                </a:moveTo>
                <a:lnTo>
                  <a:pt x="0" y="0"/>
                </a:lnTo>
                <a:lnTo>
                  <a:pt x="0" y="7917157"/>
                </a:lnTo>
                <a:lnTo>
                  <a:pt x="11034366" y="7917157"/>
                </a:lnTo>
                <a:lnTo>
                  <a:pt x="1103436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6" name="Group 6">
            <a:extLst>
              <a:ext uri="{FF2B5EF4-FFF2-40B4-BE49-F238E27FC236}">
                <a16:creationId xmlns:a16="http://schemas.microsoft.com/office/drawing/2014/main" id="{D02A9C0F-98CC-172E-4A8A-E8C17DB1D1FA}"/>
              </a:ext>
            </a:extLst>
          </p:cNvPr>
          <p:cNvGrpSpPr/>
          <p:nvPr/>
        </p:nvGrpSpPr>
        <p:grpSpPr>
          <a:xfrm>
            <a:off x="8783127" y="857250"/>
            <a:ext cx="8572500" cy="8572500"/>
            <a:chOff x="0" y="0"/>
            <a:chExt cx="812800" cy="812800"/>
          </a:xfrm>
        </p:grpSpPr>
        <p:sp>
          <p:nvSpPr>
            <p:cNvPr id="7" name="Freeform 7">
              <a:extLst>
                <a:ext uri="{FF2B5EF4-FFF2-40B4-BE49-F238E27FC236}">
                  <a16:creationId xmlns:a16="http://schemas.microsoft.com/office/drawing/2014/main" id="{32A52FF1-D0A6-4B64-00E1-229378E6C532}"/>
                </a:ext>
              </a:extLst>
            </p:cNvPr>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blipFill>
              <a:blip r:embed="rId3"/>
              <a:stretch>
                <a:fillRect/>
              </a:stretch>
            </a:blipFill>
          </p:spPr>
          <p:txBody>
            <a:bodyPr/>
            <a:lstStyle/>
            <a:p>
              <a:endParaRPr lang="en-US"/>
            </a:p>
          </p:txBody>
        </p:sp>
      </p:grpSp>
      <p:sp>
        <p:nvSpPr>
          <p:cNvPr id="8" name="Freeform 8">
            <a:extLst>
              <a:ext uri="{FF2B5EF4-FFF2-40B4-BE49-F238E27FC236}">
                <a16:creationId xmlns:a16="http://schemas.microsoft.com/office/drawing/2014/main" id="{F995FF2C-0CBE-7164-E5EF-28805B4A40B0}"/>
              </a:ext>
            </a:extLst>
          </p:cNvPr>
          <p:cNvSpPr/>
          <p:nvPr/>
        </p:nvSpPr>
        <p:spPr>
          <a:xfrm>
            <a:off x="16601054"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32141F07-3249-B021-40A0-F099B1E3DF6E}"/>
              </a:ext>
            </a:extLst>
          </p:cNvPr>
          <p:cNvSpPr/>
          <p:nvPr/>
        </p:nvSpPr>
        <p:spPr>
          <a:xfrm>
            <a:off x="15816327"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a:extLst>
              <a:ext uri="{FF2B5EF4-FFF2-40B4-BE49-F238E27FC236}">
                <a16:creationId xmlns:a16="http://schemas.microsoft.com/office/drawing/2014/main" id="{25CD508E-E4B1-70F1-A21D-F8000CA90D9F}"/>
              </a:ext>
            </a:extLst>
          </p:cNvPr>
          <p:cNvGrpSpPr/>
          <p:nvPr/>
        </p:nvGrpSpPr>
        <p:grpSpPr>
          <a:xfrm>
            <a:off x="0" y="10047028"/>
            <a:ext cx="10628612" cy="239972"/>
            <a:chOff x="0" y="0"/>
            <a:chExt cx="2799305" cy="63202"/>
          </a:xfrm>
        </p:grpSpPr>
        <p:sp>
          <p:nvSpPr>
            <p:cNvPr id="11" name="Freeform 11">
              <a:extLst>
                <a:ext uri="{FF2B5EF4-FFF2-40B4-BE49-F238E27FC236}">
                  <a16:creationId xmlns:a16="http://schemas.microsoft.com/office/drawing/2014/main" id="{6E5F7D7A-8734-146C-4B36-24822CE8DFD1}"/>
                </a:ext>
              </a:extLst>
            </p:cNvPr>
            <p:cNvSpPr/>
            <p:nvPr/>
          </p:nvSpPr>
          <p:spPr>
            <a:xfrm>
              <a:off x="0" y="0"/>
              <a:ext cx="2799305" cy="63202"/>
            </a:xfrm>
            <a:custGeom>
              <a:avLst/>
              <a:gdLst/>
              <a:ahLst/>
              <a:cxnLst/>
              <a:rect l="l" t="t" r="r" b="b"/>
              <a:pathLst>
                <a:path w="2799305" h="63202">
                  <a:moveTo>
                    <a:pt x="0" y="0"/>
                  </a:moveTo>
                  <a:lnTo>
                    <a:pt x="2799305" y="0"/>
                  </a:lnTo>
                  <a:lnTo>
                    <a:pt x="2799305" y="63202"/>
                  </a:lnTo>
                  <a:lnTo>
                    <a:pt x="0" y="63202"/>
                  </a:lnTo>
                  <a:close/>
                </a:path>
              </a:pathLst>
            </a:custGeom>
            <a:solidFill>
              <a:srgbClr val="1B75A3"/>
            </a:solidFill>
          </p:spPr>
          <p:txBody>
            <a:bodyPr/>
            <a:lstStyle/>
            <a:p>
              <a:endParaRPr lang="en-US"/>
            </a:p>
          </p:txBody>
        </p:sp>
        <p:sp>
          <p:nvSpPr>
            <p:cNvPr id="12" name="TextBox 12">
              <a:extLst>
                <a:ext uri="{FF2B5EF4-FFF2-40B4-BE49-F238E27FC236}">
                  <a16:creationId xmlns:a16="http://schemas.microsoft.com/office/drawing/2014/main" id="{261F405E-FFEA-FDEB-DD82-92FEBD96F616}"/>
                </a:ext>
              </a:extLst>
            </p:cNvPr>
            <p:cNvSpPr txBox="1"/>
            <p:nvPr/>
          </p:nvSpPr>
          <p:spPr>
            <a:xfrm>
              <a:off x="0" y="-38100"/>
              <a:ext cx="2799305" cy="101302"/>
            </a:xfrm>
            <a:prstGeom prst="rect">
              <a:avLst/>
            </a:prstGeom>
          </p:spPr>
          <p:txBody>
            <a:bodyPr lIns="50800" tIns="50800" rIns="50800" bIns="50800" rtlCol="0" anchor="ctr"/>
            <a:lstStyle/>
            <a:p>
              <a:pPr algn="ctr">
                <a:lnSpc>
                  <a:spcPts val="2500"/>
                </a:lnSpc>
              </a:pPr>
              <a:endParaRPr/>
            </a:p>
          </p:txBody>
        </p:sp>
      </p:grpSp>
      <p:grpSp>
        <p:nvGrpSpPr>
          <p:cNvPr id="13" name="Group 13">
            <a:extLst>
              <a:ext uri="{FF2B5EF4-FFF2-40B4-BE49-F238E27FC236}">
                <a16:creationId xmlns:a16="http://schemas.microsoft.com/office/drawing/2014/main" id="{2F2CA3C9-7279-4385-7CB3-7D7945242771}"/>
              </a:ext>
            </a:extLst>
          </p:cNvPr>
          <p:cNvGrpSpPr/>
          <p:nvPr/>
        </p:nvGrpSpPr>
        <p:grpSpPr>
          <a:xfrm>
            <a:off x="8892376" y="8550764"/>
            <a:ext cx="3472473" cy="3472473"/>
            <a:chOff x="0" y="0"/>
            <a:chExt cx="812800" cy="812800"/>
          </a:xfrm>
        </p:grpSpPr>
        <p:sp>
          <p:nvSpPr>
            <p:cNvPr id="14" name="Freeform 14">
              <a:extLst>
                <a:ext uri="{FF2B5EF4-FFF2-40B4-BE49-F238E27FC236}">
                  <a16:creationId xmlns:a16="http://schemas.microsoft.com/office/drawing/2014/main" id="{4BA8E223-EA84-751D-C5BA-DFC8C46FDB20}"/>
                </a:ext>
              </a:extLst>
            </p:cNvPr>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B75A3"/>
            </a:solidFill>
          </p:spPr>
          <p:txBody>
            <a:bodyPr/>
            <a:lstStyle/>
            <a:p>
              <a:endParaRPr lang="en-US"/>
            </a:p>
          </p:txBody>
        </p:sp>
        <p:sp>
          <p:nvSpPr>
            <p:cNvPr id="15" name="TextBox 15">
              <a:extLst>
                <a:ext uri="{FF2B5EF4-FFF2-40B4-BE49-F238E27FC236}">
                  <a16:creationId xmlns:a16="http://schemas.microsoft.com/office/drawing/2014/main" id="{4BCF4B2A-0E92-35D1-7307-9F2401FD8432}"/>
                </a:ext>
              </a:extLst>
            </p:cNvPr>
            <p:cNvSpPr txBox="1"/>
            <p:nvPr/>
          </p:nvSpPr>
          <p:spPr>
            <a:xfrm>
              <a:off x="139700" y="101600"/>
              <a:ext cx="533400" cy="571500"/>
            </a:xfrm>
            <a:prstGeom prst="rect">
              <a:avLst/>
            </a:prstGeom>
          </p:spPr>
          <p:txBody>
            <a:bodyPr lIns="50800" tIns="50800" rIns="50800" bIns="50800" rtlCol="0" anchor="ctr"/>
            <a:lstStyle/>
            <a:p>
              <a:pPr algn="ctr">
                <a:lnSpc>
                  <a:spcPts val="2500"/>
                </a:lnSpc>
              </a:pPr>
              <a:endParaRPr/>
            </a:p>
          </p:txBody>
        </p:sp>
      </p:grpSp>
      <p:sp>
        <p:nvSpPr>
          <p:cNvPr id="17" name="TextBox 17">
            <a:extLst>
              <a:ext uri="{FF2B5EF4-FFF2-40B4-BE49-F238E27FC236}">
                <a16:creationId xmlns:a16="http://schemas.microsoft.com/office/drawing/2014/main" id="{2A88F465-ADD1-7D62-E84F-D2A9337E37FF}"/>
              </a:ext>
            </a:extLst>
          </p:cNvPr>
          <p:cNvSpPr txBox="1"/>
          <p:nvPr/>
        </p:nvSpPr>
        <p:spPr>
          <a:xfrm>
            <a:off x="1028700" y="2251931"/>
            <a:ext cx="9700000" cy="1675074"/>
          </a:xfrm>
          <a:prstGeom prst="rect">
            <a:avLst/>
          </a:prstGeom>
        </p:spPr>
        <p:txBody>
          <a:bodyPr lIns="0" tIns="0" rIns="0" bIns="0" rtlCol="0" anchor="t">
            <a:spAutoFit/>
          </a:bodyPr>
          <a:lstStyle/>
          <a:p>
            <a:pPr algn="l">
              <a:lnSpc>
                <a:spcPts val="6600"/>
              </a:lnSpc>
              <a:spcBef>
                <a:spcPct val="0"/>
              </a:spcBef>
            </a:pPr>
            <a:r>
              <a:rPr lang="en-US" sz="5400" b="1" dirty="0">
                <a:solidFill>
                  <a:srgbClr val="1B75A3"/>
                </a:solidFill>
                <a:latin typeface="Poppins" panose="00000500000000000000" pitchFamily="2" charset="0"/>
                <a:ea typeface="Poppins Bold"/>
                <a:cs typeface="Poppins" panose="00000500000000000000" pitchFamily="2" charset="0"/>
                <a:sym typeface="Poppins Bold"/>
              </a:rPr>
              <a:t>Letter of Map Revisions (MT-2)</a:t>
            </a:r>
          </a:p>
        </p:txBody>
      </p:sp>
      <p:sp>
        <p:nvSpPr>
          <p:cNvPr id="19" name="TextBox 19">
            <a:extLst>
              <a:ext uri="{FF2B5EF4-FFF2-40B4-BE49-F238E27FC236}">
                <a16:creationId xmlns:a16="http://schemas.microsoft.com/office/drawing/2014/main" id="{651E5C44-0F55-EC5F-B341-50CC4BFF1F43}"/>
              </a:ext>
            </a:extLst>
          </p:cNvPr>
          <p:cNvSpPr txBox="1"/>
          <p:nvPr/>
        </p:nvSpPr>
        <p:spPr>
          <a:xfrm>
            <a:off x="1144000" y="4785114"/>
            <a:ext cx="8000000" cy="1231106"/>
          </a:xfrm>
          <a:prstGeom prst="rect">
            <a:avLst/>
          </a:prstGeom>
        </p:spPr>
        <p:txBody>
          <a:bodyPr wrap="square" lIns="0" tIns="0" rIns="0" bIns="0" rtlCol="0" anchor="t">
            <a:spAutoFit/>
          </a:bodyPr>
          <a:lstStyle/>
          <a:p>
            <a:r>
              <a:rPr lang="nb-NO" sz="4000" dirty="0">
                <a:solidFill>
                  <a:srgbClr val="1B75A3"/>
                </a:solidFill>
                <a:latin typeface="Source Sans Pro"/>
                <a:ea typeface="Poppins"/>
                <a:cs typeface="Poppins"/>
                <a:sym typeface="Poppins"/>
              </a:rPr>
              <a:t>Gerry Evenwel</a:t>
            </a:r>
          </a:p>
          <a:p>
            <a:pPr algn="l"/>
            <a:endParaRPr lang="nb-NO" sz="4000" dirty="0">
              <a:solidFill>
                <a:srgbClr val="1B75A3"/>
              </a:solidFill>
              <a:latin typeface="Poppins"/>
              <a:ea typeface="Poppins"/>
              <a:cs typeface="Poppins"/>
              <a:sym typeface="Poppins"/>
            </a:endParaRPr>
          </a:p>
        </p:txBody>
      </p:sp>
    </p:spTree>
    <p:extLst>
      <p:ext uri="{BB962C8B-B14F-4D97-AF65-F5344CB8AC3E}">
        <p14:creationId xmlns:p14="http://schemas.microsoft.com/office/powerpoint/2010/main" val="2854452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g3f8f3dc8dbc_1_2"/>
          <p:cNvSpPr/>
          <p:nvPr/>
        </p:nvSpPr>
        <p:spPr>
          <a:xfrm>
            <a:off x="800100" y="495300"/>
            <a:ext cx="16668750" cy="8191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4575" b="1">
                <a:solidFill>
                  <a:srgbClr val="1B75A3"/>
                </a:solidFill>
                <a:latin typeface="Poppins" panose="00000500000000000000" pitchFamily="2" charset="0"/>
                <a:ea typeface="Arial"/>
                <a:cs typeface="Poppins" panose="00000500000000000000" pitchFamily="2" charset="0"/>
                <a:sym typeface="Arial"/>
              </a:rPr>
              <a:t>Inside an MT-2 submission</a:t>
            </a:r>
            <a:endParaRPr dirty="0">
              <a:latin typeface="Poppins" panose="00000500000000000000" pitchFamily="2" charset="0"/>
              <a:cs typeface="Poppins" panose="00000500000000000000" pitchFamily="2" charset="0"/>
            </a:endParaRPr>
          </a:p>
        </p:txBody>
      </p:sp>
      <p:sp>
        <p:nvSpPr>
          <p:cNvPr id="224" name="Google Shape;224;g3f8f3dc8dbc_1_2"/>
          <p:cNvSpPr/>
          <p:nvPr/>
        </p:nvSpPr>
        <p:spPr>
          <a:xfrm>
            <a:off x="819150" y="1362075"/>
            <a:ext cx="16592550" cy="5905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325" b="0">
                <a:solidFill>
                  <a:srgbClr val="273B46"/>
                </a:solidFill>
                <a:latin typeface="Arial"/>
                <a:ea typeface="Arial"/>
                <a:cs typeface="Arial"/>
                <a:sym typeface="Arial"/>
              </a:rPr>
              <a:t>A consistent record of the flood study, project effects and requested map change</a:t>
            </a:r>
            <a:endParaRPr/>
          </a:p>
        </p:txBody>
      </p:sp>
      <p:cxnSp>
        <p:nvCxnSpPr>
          <p:cNvPr id="225" name="Google Shape;225;g3f8f3dc8dbc_1_2"/>
          <p:cNvCxnSpPr/>
          <p:nvPr/>
        </p:nvCxnSpPr>
        <p:spPr>
          <a:xfrm>
            <a:off x="800100" y="9610725"/>
            <a:ext cx="16687800" cy="953"/>
          </a:xfrm>
          <a:prstGeom prst="straightConnector1">
            <a:avLst/>
          </a:prstGeom>
          <a:noFill/>
          <a:ln w="19050" cap="flat" cmpd="sng">
            <a:solidFill>
              <a:srgbClr val="1B75A3"/>
            </a:solidFill>
            <a:prstDash val="solid"/>
            <a:round/>
            <a:headEnd type="none" w="sm" len="sm"/>
            <a:tailEnd type="none" w="sm" len="sm"/>
          </a:ln>
        </p:spPr>
      </p:cxnSp>
      <p:pic>
        <p:nvPicPr>
          <p:cNvPr id="226" name="Google Shape;226;g3f8f3dc8dbc_1_2"/>
          <p:cNvPicPr preferRelativeResize="0"/>
          <p:nvPr/>
        </p:nvPicPr>
        <p:blipFill rotWithShape="1">
          <a:blip r:embed="rId3">
            <a:alphaModFix/>
          </a:blip>
          <a:srcRect/>
          <a:stretch/>
        </p:blipFill>
        <p:spPr>
          <a:xfrm>
            <a:off x="804212" y="9715500"/>
            <a:ext cx="1230025" cy="495300"/>
          </a:xfrm>
          <a:prstGeom prst="rect">
            <a:avLst/>
          </a:prstGeom>
          <a:noFill/>
          <a:ln>
            <a:noFill/>
          </a:ln>
        </p:spPr>
      </p:pic>
      <p:sp>
        <p:nvSpPr>
          <p:cNvPr id="227" name="Google Shape;227;g3f8f3dc8dbc_1_2"/>
          <p:cNvSpPr/>
          <p:nvPr/>
        </p:nvSpPr>
        <p:spPr>
          <a:xfrm>
            <a:off x="16925925" y="9772650"/>
            <a:ext cx="552450" cy="371475"/>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950" b="1">
                <a:solidFill>
                  <a:srgbClr val="1B75A3"/>
                </a:solidFill>
                <a:latin typeface="Arial"/>
                <a:ea typeface="Arial"/>
                <a:cs typeface="Arial"/>
                <a:sym typeface="Arial"/>
              </a:rPr>
              <a:t>01</a:t>
            </a:r>
            <a:endParaRPr/>
          </a:p>
        </p:txBody>
      </p:sp>
      <p:sp>
        <p:nvSpPr>
          <p:cNvPr id="228" name="Google Shape;228;g3f8f3dc8dbc_1_2"/>
          <p:cNvSpPr/>
          <p:nvPr/>
        </p:nvSpPr>
        <p:spPr>
          <a:xfrm>
            <a:off x="819150" y="2571750"/>
            <a:ext cx="4905375" cy="3333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75" b="0" i="1">
                <a:solidFill>
                  <a:srgbClr val="5D707B"/>
                </a:solidFill>
                <a:latin typeface="Arial"/>
                <a:ea typeface="Arial"/>
                <a:cs typeface="Arial"/>
                <a:sym typeface="Arial"/>
              </a:rPr>
              <a:t>Archives, surveyors and the design team</a:t>
            </a:r>
            <a:endParaRPr/>
          </a:p>
        </p:txBody>
      </p:sp>
      <p:sp>
        <p:nvSpPr>
          <p:cNvPr id="229" name="Google Shape;229;g3f8f3dc8dbc_1_2"/>
          <p:cNvSpPr/>
          <p:nvPr/>
        </p:nvSpPr>
        <p:spPr>
          <a:xfrm>
            <a:off x="6581775" y="2571750"/>
            <a:ext cx="4695825" cy="3333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75" b="0" i="1">
                <a:solidFill>
                  <a:srgbClr val="5D707B"/>
                </a:solidFill>
                <a:latin typeface="Arial"/>
                <a:ea typeface="Arial"/>
                <a:cs typeface="Arial"/>
                <a:sym typeface="Arial"/>
              </a:rPr>
              <a:t>H&amp;H engineers and GIS specialists</a:t>
            </a:r>
            <a:endParaRPr/>
          </a:p>
        </p:txBody>
      </p:sp>
      <p:sp>
        <p:nvSpPr>
          <p:cNvPr id="230" name="Google Shape;230;g3f8f3dc8dbc_1_2"/>
          <p:cNvSpPr/>
          <p:nvPr/>
        </p:nvSpPr>
        <p:spPr>
          <a:xfrm>
            <a:off x="12630150" y="2571750"/>
            <a:ext cx="4838700" cy="3333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75" b="0" i="1">
                <a:solidFill>
                  <a:srgbClr val="5D707B"/>
                </a:solidFill>
                <a:latin typeface="Arial"/>
                <a:ea typeface="Arial"/>
                <a:cs typeface="Arial"/>
                <a:sym typeface="Arial"/>
              </a:rPr>
              <a:t>Certifiers, communities and FEMA review</a:t>
            </a:r>
            <a:endParaRPr/>
          </a:p>
        </p:txBody>
      </p:sp>
      <p:sp>
        <p:nvSpPr>
          <p:cNvPr id="231" name="Google Shape;231;g3f8f3dc8dbc_1_2"/>
          <p:cNvSpPr/>
          <p:nvPr/>
        </p:nvSpPr>
        <p:spPr>
          <a:xfrm>
            <a:off x="6515100" y="2971800"/>
            <a:ext cx="4781700" cy="5098800"/>
          </a:xfrm>
          <a:prstGeom prst="rect">
            <a:avLst/>
          </a:prstGeom>
          <a:solidFill>
            <a:srgbClr val="EEF5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g3f8f3dc8dbc_1_2"/>
          <p:cNvSpPr/>
          <p:nvPr/>
        </p:nvSpPr>
        <p:spPr>
          <a:xfrm>
            <a:off x="819150" y="3095625"/>
            <a:ext cx="4552950" cy="4095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75" b="1">
                <a:solidFill>
                  <a:srgbClr val="183E53"/>
                </a:solidFill>
                <a:latin typeface="Arial"/>
                <a:ea typeface="Arial"/>
                <a:cs typeface="Arial"/>
                <a:sym typeface="Arial"/>
              </a:rPr>
              <a:t>Regulatory baseline</a:t>
            </a:r>
            <a:endParaRPr/>
          </a:p>
        </p:txBody>
      </p:sp>
      <p:sp>
        <p:nvSpPr>
          <p:cNvPr id="233" name="Google Shape;233;g3f8f3dc8dbc_1_2"/>
          <p:cNvSpPr/>
          <p:nvPr/>
        </p:nvSpPr>
        <p:spPr>
          <a:xfrm>
            <a:off x="819150" y="3552825"/>
            <a:ext cx="4552950" cy="7810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175" b="0">
                <a:solidFill>
                  <a:srgbClr val="273B46"/>
                </a:solidFill>
                <a:latin typeface="Arial"/>
                <a:ea typeface="Arial"/>
                <a:cs typeface="Arial"/>
                <a:sym typeface="Arial"/>
              </a:rPr>
              <a:t>FIRM/FIS, prior revisions</a:t>
            </a:r>
            <a:endParaRPr/>
          </a:p>
          <a:p>
            <a:pPr marL="0" marR="0" lvl="0" indent="0" algn="l" rtl="0">
              <a:spcBef>
                <a:spcPts val="0"/>
              </a:spcBef>
              <a:spcAft>
                <a:spcPts val="0"/>
              </a:spcAft>
              <a:buNone/>
            </a:pPr>
            <a:r>
              <a:rPr lang="en-US" sz="2175" b="0">
                <a:solidFill>
                  <a:srgbClr val="273B46"/>
                </a:solidFill>
                <a:latin typeface="Arial"/>
                <a:ea typeface="Arial"/>
                <a:cs typeface="Arial"/>
                <a:sym typeface="Arial"/>
              </a:rPr>
              <a:t>and archived model files</a:t>
            </a:r>
            <a:endParaRPr/>
          </a:p>
        </p:txBody>
      </p:sp>
      <p:sp>
        <p:nvSpPr>
          <p:cNvPr id="234" name="Google Shape;234;g3f8f3dc8dbc_1_2"/>
          <p:cNvSpPr/>
          <p:nvPr/>
        </p:nvSpPr>
        <p:spPr>
          <a:xfrm>
            <a:off x="819150" y="4381500"/>
            <a:ext cx="4552950" cy="4095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75" b="1">
                <a:solidFill>
                  <a:srgbClr val="183E53"/>
                </a:solidFill>
                <a:latin typeface="Arial"/>
                <a:ea typeface="Arial"/>
                <a:cs typeface="Arial"/>
                <a:sym typeface="Arial"/>
              </a:rPr>
              <a:t>Rainfall and flow data</a:t>
            </a:r>
            <a:endParaRPr/>
          </a:p>
        </p:txBody>
      </p:sp>
      <p:sp>
        <p:nvSpPr>
          <p:cNvPr id="235" name="Google Shape;235;g3f8f3dc8dbc_1_2"/>
          <p:cNvSpPr/>
          <p:nvPr/>
        </p:nvSpPr>
        <p:spPr>
          <a:xfrm>
            <a:off x="819150" y="4838700"/>
            <a:ext cx="4552950" cy="7810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175" b="0">
                <a:solidFill>
                  <a:srgbClr val="273B46"/>
                </a:solidFill>
                <a:latin typeface="Arial"/>
                <a:ea typeface="Arial"/>
                <a:cs typeface="Arial"/>
                <a:sym typeface="Arial"/>
              </a:rPr>
              <a:t>Watershed response, losses,</a:t>
            </a:r>
            <a:endParaRPr/>
          </a:p>
          <a:p>
            <a:pPr marL="0" marR="0" lvl="0" indent="0" algn="l" rtl="0">
              <a:spcBef>
                <a:spcPts val="0"/>
              </a:spcBef>
              <a:spcAft>
                <a:spcPts val="0"/>
              </a:spcAft>
              <a:buNone/>
            </a:pPr>
            <a:r>
              <a:rPr lang="en-US" sz="2175" b="0">
                <a:solidFill>
                  <a:srgbClr val="273B46"/>
                </a:solidFill>
                <a:latin typeface="Arial"/>
                <a:ea typeface="Arial"/>
                <a:cs typeface="Arial"/>
                <a:sym typeface="Arial"/>
              </a:rPr>
              <a:t>flows and event frequencies</a:t>
            </a:r>
            <a:endParaRPr/>
          </a:p>
        </p:txBody>
      </p:sp>
      <p:sp>
        <p:nvSpPr>
          <p:cNvPr id="236" name="Google Shape;236;g3f8f3dc8dbc_1_2"/>
          <p:cNvSpPr/>
          <p:nvPr/>
        </p:nvSpPr>
        <p:spPr>
          <a:xfrm>
            <a:off x="819150" y="5667375"/>
            <a:ext cx="4552950" cy="4095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75" b="1">
                <a:solidFill>
                  <a:srgbClr val="183E53"/>
                </a:solidFill>
                <a:latin typeface="Arial"/>
                <a:ea typeface="Arial"/>
                <a:cs typeface="Arial"/>
                <a:sym typeface="Arial"/>
              </a:rPr>
              <a:t>Topo and Geometry</a:t>
            </a:r>
            <a:endParaRPr sz="2475" b="1">
              <a:solidFill>
                <a:srgbClr val="183E53"/>
              </a:solidFill>
              <a:latin typeface="Arial"/>
              <a:ea typeface="Arial"/>
              <a:cs typeface="Arial"/>
              <a:sym typeface="Arial"/>
            </a:endParaRPr>
          </a:p>
        </p:txBody>
      </p:sp>
      <p:sp>
        <p:nvSpPr>
          <p:cNvPr id="237" name="Google Shape;237;g3f8f3dc8dbc_1_2"/>
          <p:cNvSpPr/>
          <p:nvPr/>
        </p:nvSpPr>
        <p:spPr>
          <a:xfrm>
            <a:off x="819150" y="6124575"/>
            <a:ext cx="4552950" cy="7810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175" b="0">
                <a:solidFill>
                  <a:srgbClr val="273B46"/>
                </a:solidFill>
                <a:latin typeface="Arial"/>
                <a:ea typeface="Arial"/>
                <a:cs typeface="Arial"/>
                <a:sym typeface="Arial"/>
              </a:rPr>
              <a:t>Survey, datum, terrain,</a:t>
            </a:r>
            <a:endParaRPr/>
          </a:p>
          <a:p>
            <a:pPr marL="0" marR="0" lvl="0" indent="0" algn="l" rtl="0">
              <a:spcBef>
                <a:spcPts val="0"/>
              </a:spcBef>
              <a:spcAft>
                <a:spcPts val="0"/>
              </a:spcAft>
              <a:buNone/>
            </a:pPr>
            <a:r>
              <a:rPr lang="en-US" sz="2175" b="0">
                <a:solidFill>
                  <a:srgbClr val="273B46"/>
                </a:solidFill>
                <a:latin typeface="Arial"/>
                <a:ea typeface="Arial"/>
                <a:cs typeface="Arial"/>
                <a:sym typeface="Arial"/>
              </a:rPr>
              <a:t>channels and crossings</a:t>
            </a:r>
            <a:endParaRPr/>
          </a:p>
        </p:txBody>
      </p:sp>
      <p:sp>
        <p:nvSpPr>
          <p:cNvPr id="238" name="Google Shape;238;g3f8f3dc8dbc_1_2"/>
          <p:cNvSpPr/>
          <p:nvPr/>
        </p:nvSpPr>
        <p:spPr>
          <a:xfrm>
            <a:off x="819150" y="6953250"/>
            <a:ext cx="4552950" cy="4095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75" b="1">
                <a:solidFill>
                  <a:srgbClr val="183E53"/>
                </a:solidFill>
                <a:latin typeface="Arial"/>
                <a:ea typeface="Arial"/>
                <a:cs typeface="Arial"/>
                <a:sym typeface="Arial"/>
              </a:rPr>
              <a:t>Project record</a:t>
            </a:r>
            <a:endParaRPr/>
          </a:p>
        </p:txBody>
      </p:sp>
      <p:sp>
        <p:nvSpPr>
          <p:cNvPr id="239" name="Google Shape;239;g3f8f3dc8dbc_1_2"/>
          <p:cNvSpPr/>
          <p:nvPr/>
        </p:nvSpPr>
        <p:spPr>
          <a:xfrm>
            <a:off x="819150" y="7410450"/>
            <a:ext cx="4552950" cy="7810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175" b="0">
                <a:solidFill>
                  <a:srgbClr val="273B46"/>
                </a:solidFill>
                <a:latin typeface="Arial"/>
                <a:ea typeface="Arial"/>
                <a:cs typeface="Arial"/>
                <a:sym typeface="Arial"/>
              </a:rPr>
              <a:t>Grading, structures, storage,</a:t>
            </a:r>
            <a:endParaRPr/>
          </a:p>
          <a:p>
            <a:pPr marL="0" marR="0" lvl="0" indent="0" algn="l" rtl="0">
              <a:spcBef>
                <a:spcPts val="0"/>
              </a:spcBef>
              <a:spcAft>
                <a:spcPts val="0"/>
              </a:spcAft>
              <a:buNone/>
            </a:pPr>
            <a:r>
              <a:rPr lang="en-US" sz="2175" b="0">
                <a:solidFill>
                  <a:srgbClr val="273B46"/>
                </a:solidFill>
                <a:latin typeface="Arial"/>
                <a:ea typeface="Arial"/>
                <a:cs typeface="Arial"/>
                <a:sym typeface="Arial"/>
              </a:rPr>
              <a:t>drawings and as-builts</a:t>
            </a:r>
            <a:endParaRPr/>
          </a:p>
        </p:txBody>
      </p:sp>
      <p:sp>
        <p:nvSpPr>
          <p:cNvPr id="240" name="Google Shape;240;g3f8f3dc8dbc_1_2"/>
          <p:cNvSpPr/>
          <p:nvPr/>
        </p:nvSpPr>
        <p:spPr>
          <a:xfrm>
            <a:off x="6762750" y="3122950"/>
            <a:ext cx="4781400" cy="44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350" b="1">
                <a:solidFill>
                  <a:srgbClr val="1B75A3"/>
                </a:solidFill>
                <a:latin typeface="Arial"/>
                <a:ea typeface="Arial"/>
                <a:cs typeface="Arial"/>
                <a:sym typeface="Arial"/>
              </a:rPr>
              <a:t>Existing Conditions and Study</a:t>
            </a:r>
            <a:endParaRPr sz="2350" b="1">
              <a:solidFill>
                <a:srgbClr val="1B75A3"/>
              </a:solidFill>
              <a:latin typeface="Arial"/>
              <a:ea typeface="Arial"/>
              <a:cs typeface="Arial"/>
              <a:sym typeface="Arial"/>
            </a:endParaRPr>
          </a:p>
        </p:txBody>
      </p:sp>
      <p:sp>
        <p:nvSpPr>
          <p:cNvPr id="241" name="Google Shape;241;g3f8f3dc8dbc_1_2"/>
          <p:cNvSpPr/>
          <p:nvPr/>
        </p:nvSpPr>
        <p:spPr>
          <a:xfrm>
            <a:off x="6762750" y="3606617"/>
            <a:ext cx="4286400" cy="504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100" b="0">
                <a:solidFill>
                  <a:srgbClr val="273B46"/>
                </a:solidFill>
                <a:latin typeface="Arial"/>
                <a:ea typeface="Arial"/>
                <a:cs typeface="Arial"/>
                <a:sym typeface="Arial"/>
              </a:rPr>
              <a:t>Reproduce the baseline</a:t>
            </a:r>
            <a:endParaRPr/>
          </a:p>
        </p:txBody>
      </p:sp>
      <p:cxnSp>
        <p:nvCxnSpPr>
          <p:cNvPr id="242" name="Google Shape;242;g3f8f3dc8dbc_1_2"/>
          <p:cNvCxnSpPr/>
          <p:nvPr/>
        </p:nvCxnSpPr>
        <p:spPr>
          <a:xfrm>
            <a:off x="6762750" y="4201129"/>
            <a:ext cx="4286400" cy="900"/>
          </a:xfrm>
          <a:prstGeom prst="straightConnector1">
            <a:avLst/>
          </a:prstGeom>
          <a:noFill/>
          <a:ln w="14275" cap="flat" cmpd="sng">
            <a:solidFill>
              <a:srgbClr val="CCDAE1"/>
            </a:solidFill>
            <a:prstDash val="solid"/>
            <a:round/>
            <a:headEnd type="none" w="sm" len="sm"/>
            <a:tailEnd type="none" w="sm" len="sm"/>
          </a:ln>
        </p:spPr>
      </p:cxnSp>
      <p:sp>
        <p:nvSpPr>
          <p:cNvPr id="243" name="Google Shape;243;g3f8f3dc8dbc_1_2"/>
          <p:cNvSpPr/>
          <p:nvPr/>
        </p:nvSpPr>
        <p:spPr>
          <a:xfrm>
            <a:off x="6762750" y="4342199"/>
            <a:ext cx="4286400" cy="44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350" b="1">
                <a:solidFill>
                  <a:srgbClr val="1B75A3"/>
                </a:solidFill>
                <a:latin typeface="Arial"/>
                <a:ea typeface="Arial"/>
                <a:cs typeface="Arial"/>
                <a:sym typeface="Arial"/>
              </a:rPr>
              <a:t>Hydrology</a:t>
            </a:r>
            <a:endParaRPr sz="1200"/>
          </a:p>
        </p:txBody>
      </p:sp>
      <p:sp>
        <p:nvSpPr>
          <p:cNvPr id="244" name="Google Shape;244;g3f8f3dc8dbc_1_2"/>
          <p:cNvSpPr/>
          <p:nvPr/>
        </p:nvSpPr>
        <p:spPr>
          <a:xfrm>
            <a:off x="6762750" y="4825870"/>
            <a:ext cx="4286400" cy="504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100" b="0">
                <a:solidFill>
                  <a:srgbClr val="273B46"/>
                </a:solidFill>
                <a:latin typeface="Arial"/>
                <a:ea typeface="Arial"/>
                <a:cs typeface="Arial"/>
                <a:sym typeface="Arial"/>
              </a:rPr>
              <a:t>Estimate flow and runoff timing</a:t>
            </a:r>
            <a:endParaRPr/>
          </a:p>
        </p:txBody>
      </p:sp>
      <p:cxnSp>
        <p:nvCxnSpPr>
          <p:cNvPr id="245" name="Google Shape;245;g3f8f3dc8dbc_1_2"/>
          <p:cNvCxnSpPr/>
          <p:nvPr/>
        </p:nvCxnSpPr>
        <p:spPr>
          <a:xfrm>
            <a:off x="6762750" y="5420381"/>
            <a:ext cx="4286400" cy="900"/>
          </a:xfrm>
          <a:prstGeom prst="straightConnector1">
            <a:avLst/>
          </a:prstGeom>
          <a:noFill/>
          <a:ln w="14275" cap="flat" cmpd="sng">
            <a:solidFill>
              <a:srgbClr val="CCDAE1"/>
            </a:solidFill>
            <a:prstDash val="solid"/>
            <a:round/>
            <a:headEnd type="none" w="sm" len="sm"/>
            <a:tailEnd type="none" w="sm" len="sm"/>
          </a:ln>
        </p:spPr>
      </p:cxnSp>
      <p:sp>
        <p:nvSpPr>
          <p:cNvPr id="246" name="Google Shape;246;g3f8f3dc8dbc_1_2"/>
          <p:cNvSpPr/>
          <p:nvPr/>
        </p:nvSpPr>
        <p:spPr>
          <a:xfrm>
            <a:off x="6762750" y="5561452"/>
            <a:ext cx="4286400" cy="44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350" b="1">
                <a:solidFill>
                  <a:srgbClr val="1B75A3"/>
                </a:solidFill>
                <a:latin typeface="Arial"/>
                <a:ea typeface="Arial"/>
                <a:cs typeface="Arial"/>
                <a:sym typeface="Arial"/>
              </a:rPr>
              <a:t>Hydraulics</a:t>
            </a:r>
            <a:endParaRPr sz="1200"/>
          </a:p>
        </p:txBody>
      </p:sp>
      <p:sp>
        <p:nvSpPr>
          <p:cNvPr id="247" name="Google Shape;247;g3f8f3dc8dbc_1_2"/>
          <p:cNvSpPr/>
          <p:nvPr/>
        </p:nvSpPr>
        <p:spPr>
          <a:xfrm>
            <a:off x="6762750" y="6045122"/>
            <a:ext cx="4286400" cy="504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100" b="0">
                <a:solidFill>
                  <a:srgbClr val="273B46"/>
                </a:solidFill>
                <a:latin typeface="Arial"/>
                <a:ea typeface="Arial"/>
                <a:cs typeface="Arial"/>
                <a:sym typeface="Arial"/>
              </a:rPr>
              <a:t>Resolve water levels and flow paths</a:t>
            </a:r>
            <a:endParaRPr/>
          </a:p>
        </p:txBody>
      </p:sp>
      <p:cxnSp>
        <p:nvCxnSpPr>
          <p:cNvPr id="248" name="Google Shape;248;g3f8f3dc8dbc_1_2"/>
          <p:cNvCxnSpPr/>
          <p:nvPr/>
        </p:nvCxnSpPr>
        <p:spPr>
          <a:xfrm>
            <a:off x="6762750" y="6639633"/>
            <a:ext cx="4286400" cy="900"/>
          </a:xfrm>
          <a:prstGeom prst="straightConnector1">
            <a:avLst/>
          </a:prstGeom>
          <a:noFill/>
          <a:ln w="14275" cap="flat" cmpd="sng">
            <a:solidFill>
              <a:srgbClr val="CCDAE1"/>
            </a:solidFill>
            <a:prstDash val="solid"/>
            <a:round/>
            <a:headEnd type="none" w="sm" len="sm"/>
            <a:tailEnd type="none" w="sm" len="sm"/>
          </a:ln>
        </p:spPr>
      </p:cxnSp>
      <p:sp>
        <p:nvSpPr>
          <p:cNvPr id="249" name="Google Shape;249;g3f8f3dc8dbc_1_2"/>
          <p:cNvSpPr/>
          <p:nvPr/>
        </p:nvSpPr>
        <p:spPr>
          <a:xfrm>
            <a:off x="6762750" y="6780704"/>
            <a:ext cx="4286400" cy="44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350" b="1">
                <a:solidFill>
                  <a:srgbClr val="1B75A3"/>
                </a:solidFill>
                <a:latin typeface="Arial"/>
                <a:ea typeface="Arial"/>
                <a:cs typeface="Arial"/>
                <a:sym typeface="Arial"/>
              </a:rPr>
              <a:t>Final Model and Packaging</a:t>
            </a:r>
            <a:endParaRPr sz="2350" b="1">
              <a:solidFill>
                <a:srgbClr val="1B75A3"/>
              </a:solidFill>
              <a:latin typeface="Arial"/>
              <a:ea typeface="Arial"/>
              <a:cs typeface="Arial"/>
              <a:sym typeface="Arial"/>
            </a:endParaRPr>
          </a:p>
        </p:txBody>
      </p:sp>
      <p:sp>
        <p:nvSpPr>
          <p:cNvPr id="250" name="Google Shape;250;g3f8f3dc8dbc_1_2"/>
          <p:cNvSpPr/>
          <p:nvPr/>
        </p:nvSpPr>
        <p:spPr>
          <a:xfrm>
            <a:off x="6762750" y="7264374"/>
            <a:ext cx="4286400" cy="504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100" b="0">
                <a:solidFill>
                  <a:srgbClr val="273B46"/>
                </a:solidFill>
                <a:latin typeface="Arial"/>
                <a:ea typeface="Arial"/>
                <a:cs typeface="Arial"/>
                <a:sym typeface="Arial"/>
              </a:rPr>
              <a:t>Check effects and study tie-ins</a:t>
            </a:r>
            <a:endParaRPr/>
          </a:p>
        </p:txBody>
      </p:sp>
      <p:sp>
        <p:nvSpPr>
          <p:cNvPr id="251" name="Google Shape;251;g3f8f3dc8dbc_1_2"/>
          <p:cNvSpPr/>
          <p:nvPr/>
        </p:nvSpPr>
        <p:spPr>
          <a:xfrm>
            <a:off x="4457699" y="3543607"/>
            <a:ext cx="1857375" cy="45719"/>
          </a:xfrm>
          <a:custGeom>
            <a:avLst/>
            <a:gdLst/>
            <a:ahLst/>
            <a:cxnLst/>
            <a:rect l="l" t="t" r="r" b="b"/>
            <a:pathLst>
              <a:path w="990600" h="9525" extrusionOk="0">
                <a:moveTo>
                  <a:pt x="0" y="0"/>
                </a:moveTo>
                <a:lnTo>
                  <a:pt x="990600" y="0"/>
                </a:lnTo>
              </a:path>
            </a:pathLst>
          </a:custGeom>
          <a:noFill/>
          <a:ln w="28575" cap="flat" cmpd="sng">
            <a:solidFill>
              <a:srgbClr val="1B75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g3f8f3dc8dbc_1_2"/>
          <p:cNvSpPr/>
          <p:nvPr/>
        </p:nvSpPr>
        <p:spPr>
          <a:xfrm rot="5400000">
            <a:off x="6315075" y="3467100"/>
            <a:ext cx="133350" cy="133350"/>
          </a:xfrm>
          <a:prstGeom prst="triangle">
            <a:avLst>
              <a:gd name="adj" fmla="val 50000"/>
            </a:avLst>
          </a:prstGeom>
          <a:solidFill>
            <a:srgbClr val="1B75A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3" name="Google Shape;253;g3f8f3dc8dbc_1_2"/>
          <p:cNvSpPr/>
          <p:nvPr/>
        </p:nvSpPr>
        <p:spPr>
          <a:xfrm>
            <a:off x="4457700" y="4695825"/>
            <a:ext cx="1924050" cy="419100"/>
          </a:xfrm>
          <a:custGeom>
            <a:avLst/>
            <a:gdLst/>
            <a:ahLst/>
            <a:cxnLst/>
            <a:rect l="l" t="t" r="r" b="b"/>
            <a:pathLst>
              <a:path w="990600" h="123825" extrusionOk="0">
                <a:moveTo>
                  <a:pt x="0" y="123825"/>
                </a:moveTo>
                <a:lnTo>
                  <a:pt x="542925" y="123825"/>
                </a:lnTo>
                <a:lnTo>
                  <a:pt x="542925" y="0"/>
                </a:lnTo>
                <a:lnTo>
                  <a:pt x="990600" y="0"/>
                </a:lnTo>
              </a:path>
            </a:pathLst>
          </a:custGeom>
          <a:noFill/>
          <a:ln w="28575" cap="flat" cmpd="sng">
            <a:solidFill>
              <a:srgbClr val="1B75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g3f8f3dc8dbc_1_2"/>
          <p:cNvSpPr/>
          <p:nvPr/>
        </p:nvSpPr>
        <p:spPr>
          <a:xfrm rot="5400000">
            <a:off x="6315075" y="4629150"/>
            <a:ext cx="133350" cy="133350"/>
          </a:xfrm>
          <a:prstGeom prst="triangle">
            <a:avLst>
              <a:gd name="adj" fmla="val 50000"/>
            </a:avLst>
          </a:prstGeom>
          <a:solidFill>
            <a:srgbClr val="1B75A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5" name="Google Shape;255;g3f8f3dc8dbc_1_2"/>
          <p:cNvSpPr/>
          <p:nvPr/>
        </p:nvSpPr>
        <p:spPr>
          <a:xfrm>
            <a:off x="4457700" y="5848350"/>
            <a:ext cx="1924050" cy="552450"/>
          </a:xfrm>
          <a:custGeom>
            <a:avLst/>
            <a:gdLst/>
            <a:ahLst/>
            <a:cxnLst/>
            <a:rect l="l" t="t" r="r" b="b"/>
            <a:pathLst>
              <a:path w="990600" h="257175" extrusionOk="0">
                <a:moveTo>
                  <a:pt x="0" y="257175"/>
                </a:moveTo>
                <a:lnTo>
                  <a:pt x="428625" y="257175"/>
                </a:lnTo>
                <a:lnTo>
                  <a:pt x="428625" y="0"/>
                </a:lnTo>
                <a:lnTo>
                  <a:pt x="990600" y="0"/>
                </a:lnTo>
              </a:path>
            </a:pathLst>
          </a:custGeom>
          <a:noFill/>
          <a:ln w="28575" cap="flat" cmpd="sng">
            <a:solidFill>
              <a:srgbClr val="1B75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g3f8f3dc8dbc_1_2"/>
          <p:cNvSpPr/>
          <p:nvPr/>
        </p:nvSpPr>
        <p:spPr>
          <a:xfrm rot="5400000">
            <a:off x="6315075" y="5781675"/>
            <a:ext cx="133350" cy="133350"/>
          </a:xfrm>
          <a:prstGeom prst="triangle">
            <a:avLst>
              <a:gd name="adj" fmla="val 50000"/>
            </a:avLst>
          </a:prstGeom>
          <a:solidFill>
            <a:srgbClr val="1B75A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7" name="Google Shape;257;g3f8f3dc8dbc_1_2"/>
          <p:cNvSpPr/>
          <p:nvPr/>
        </p:nvSpPr>
        <p:spPr>
          <a:xfrm>
            <a:off x="4457700" y="6210300"/>
            <a:ext cx="1924050" cy="1200150"/>
          </a:xfrm>
          <a:custGeom>
            <a:avLst/>
            <a:gdLst/>
            <a:ahLst/>
            <a:cxnLst/>
            <a:rect l="l" t="t" r="r" b="b"/>
            <a:pathLst>
              <a:path w="990600" h="1181100" extrusionOk="0">
                <a:moveTo>
                  <a:pt x="0" y="1181100"/>
                </a:moveTo>
                <a:lnTo>
                  <a:pt x="800100" y="1181100"/>
                </a:lnTo>
                <a:lnTo>
                  <a:pt x="800100" y="0"/>
                </a:lnTo>
                <a:lnTo>
                  <a:pt x="990600" y="0"/>
                </a:lnTo>
              </a:path>
            </a:pathLst>
          </a:custGeom>
          <a:noFill/>
          <a:ln w="28575" cap="flat" cmpd="sng">
            <a:solidFill>
              <a:srgbClr val="287C7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g3f8f3dc8dbc_1_2"/>
          <p:cNvSpPr/>
          <p:nvPr/>
        </p:nvSpPr>
        <p:spPr>
          <a:xfrm rot="5400000">
            <a:off x="6315075" y="6143625"/>
            <a:ext cx="133350" cy="133350"/>
          </a:xfrm>
          <a:prstGeom prst="triangle">
            <a:avLst>
              <a:gd name="adj" fmla="val 50000"/>
            </a:avLst>
          </a:prstGeom>
          <a:solidFill>
            <a:srgbClr val="287C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g3f8f3dc8dbc_1_2"/>
          <p:cNvSpPr/>
          <p:nvPr/>
        </p:nvSpPr>
        <p:spPr>
          <a:xfrm>
            <a:off x="12630150" y="3181350"/>
            <a:ext cx="4810125" cy="4095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75" b="1">
                <a:solidFill>
                  <a:srgbClr val="183E53"/>
                </a:solidFill>
                <a:latin typeface="Arial"/>
                <a:ea typeface="Arial"/>
                <a:cs typeface="Arial"/>
                <a:sym typeface="Arial"/>
              </a:rPr>
              <a:t>Effective models and report</a:t>
            </a:r>
            <a:endParaRPr/>
          </a:p>
        </p:txBody>
      </p:sp>
      <p:sp>
        <p:nvSpPr>
          <p:cNvPr id="260" name="Google Shape;260;g3f8f3dc8dbc_1_2"/>
          <p:cNvSpPr/>
          <p:nvPr/>
        </p:nvSpPr>
        <p:spPr>
          <a:xfrm>
            <a:off x="12630150" y="3638550"/>
            <a:ext cx="4810125" cy="7810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175" b="0">
                <a:solidFill>
                  <a:srgbClr val="273B46"/>
                </a:solidFill>
                <a:latin typeface="Arial"/>
                <a:ea typeface="Arial"/>
                <a:cs typeface="Arial"/>
                <a:sym typeface="Arial"/>
              </a:rPr>
              <a:t>Inputs, outputs, comparisons</a:t>
            </a:r>
            <a:endParaRPr/>
          </a:p>
          <a:p>
            <a:pPr marL="0" marR="0" lvl="0" indent="0" algn="l" rtl="0">
              <a:spcBef>
                <a:spcPts val="0"/>
              </a:spcBef>
              <a:spcAft>
                <a:spcPts val="0"/>
              </a:spcAft>
              <a:buNone/>
            </a:pPr>
            <a:r>
              <a:rPr lang="en-US" sz="2175" b="0">
                <a:solidFill>
                  <a:srgbClr val="273B46"/>
                </a:solidFill>
                <a:latin typeface="Arial"/>
                <a:ea typeface="Arial"/>
                <a:cs typeface="Arial"/>
                <a:sym typeface="Arial"/>
              </a:rPr>
              <a:t>and the reason for each change</a:t>
            </a:r>
            <a:endParaRPr/>
          </a:p>
        </p:txBody>
      </p:sp>
      <p:sp>
        <p:nvSpPr>
          <p:cNvPr id="261" name="Google Shape;261;g3f8f3dc8dbc_1_2"/>
          <p:cNvSpPr/>
          <p:nvPr/>
        </p:nvSpPr>
        <p:spPr>
          <a:xfrm>
            <a:off x="12630150" y="4914900"/>
            <a:ext cx="4810125" cy="4095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75" b="1">
                <a:solidFill>
                  <a:srgbClr val="183E53"/>
                </a:solidFill>
                <a:latin typeface="Arial"/>
                <a:ea typeface="Arial"/>
                <a:cs typeface="Arial"/>
                <a:sym typeface="Arial"/>
              </a:rPr>
              <a:t>Update Mapping and Evidence</a:t>
            </a:r>
            <a:endParaRPr/>
          </a:p>
        </p:txBody>
      </p:sp>
      <p:sp>
        <p:nvSpPr>
          <p:cNvPr id="262" name="Google Shape;262;g3f8f3dc8dbc_1_2"/>
          <p:cNvSpPr/>
          <p:nvPr/>
        </p:nvSpPr>
        <p:spPr>
          <a:xfrm>
            <a:off x="12630150" y="5372100"/>
            <a:ext cx="4810125" cy="7810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175" b="0">
                <a:solidFill>
                  <a:srgbClr val="273B46"/>
                </a:solidFill>
                <a:latin typeface="Arial"/>
                <a:ea typeface="Arial"/>
                <a:cs typeface="Arial"/>
                <a:sym typeface="Arial"/>
              </a:rPr>
              <a:t>Workmaps, profiles, BFEs</a:t>
            </a:r>
            <a:endParaRPr/>
          </a:p>
          <a:p>
            <a:pPr marL="0" marR="0" lvl="0" indent="0" algn="l" rtl="0">
              <a:spcBef>
                <a:spcPts val="0"/>
              </a:spcBef>
              <a:spcAft>
                <a:spcPts val="0"/>
              </a:spcAft>
              <a:buNone/>
            </a:pPr>
            <a:r>
              <a:rPr lang="en-US" sz="2175" b="0">
                <a:solidFill>
                  <a:srgbClr val="273B46"/>
                </a:solidFill>
                <a:latin typeface="Arial"/>
                <a:ea typeface="Arial"/>
                <a:cs typeface="Arial"/>
                <a:sym typeface="Arial"/>
              </a:rPr>
              <a:t>and floodway limits as applicable</a:t>
            </a:r>
            <a:endParaRPr/>
          </a:p>
        </p:txBody>
      </p:sp>
      <p:sp>
        <p:nvSpPr>
          <p:cNvPr id="263" name="Google Shape;263;g3f8f3dc8dbc_1_2"/>
          <p:cNvSpPr/>
          <p:nvPr/>
        </p:nvSpPr>
        <p:spPr>
          <a:xfrm>
            <a:off x="12630150" y="6648450"/>
            <a:ext cx="4810125" cy="4095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75" b="1">
                <a:solidFill>
                  <a:srgbClr val="183E53"/>
                </a:solidFill>
                <a:latin typeface="Arial"/>
                <a:ea typeface="Arial"/>
                <a:cs typeface="Arial"/>
                <a:sym typeface="Arial"/>
              </a:rPr>
              <a:t>Certifications and coordination</a:t>
            </a:r>
            <a:endParaRPr/>
          </a:p>
        </p:txBody>
      </p:sp>
      <p:sp>
        <p:nvSpPr>
          <p:cNvPr id="264" name="Google Shape;264;g3f8f3dc8dbc_1_2"/>
          <p:cNvSpPr/>
          <p:nvPr/>
        </p:nvSpPr>
        <p:spPr>
          <a:xfrm>
            <a:off x="12630150" y="7105650"/>
            <a:ext cx="4810125" cy="7810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175" b="0">
                <a:solidFill>
                  <a:srgbClr val="273B46"/>
                </a:solidFill>
                <a:latin typeface="Arial"/>
                <a:ea typeface="Arial"/>
                <a:cs typeface="Arial"/>
                <a:sym typeface="Arial"/>
              </a:rPr>
              <a:t>Forms, community acknowledgments</a:t>
            </a:r>
            <a:endParaRPr/>
          </a:p>
          <a:p>
            <a:pPr marL="0" marR="0" lvl="0" indent="0" algn="l" rtl="0">
              <a:spcBef>
                <a:spcPts val="0"/>
              </a:spcBef>
              <a:spcAft>
                <a:spcPts val="0"/>
              </a:spcAft>
              <a:buNone/>
            </a:pPr>
            <a:r>
              <a:rPr lang="en-US" sz="2175" b="0">
                <a:solidFill>
                  <a:srgbClr val="273B46"/>
                </a:solidFill>
                <a:latin typeface="Arial"/>
                <a:ea typeface="Arial"/>
                <a:cs typeface="Arial"/>
                <a:sym typeface="Arial"/>
              </a:rPr>
              <a:t>and required notices</a:t>
            </a:r>
            <a:endParaRPr/>
          </a:p>
        </p:txBody>
      </p:sp>
      <p:sp>
        <p:nvSpPr>
          <p:cNvPr id="265" name="Google Shape;265;g3f8f3dc8dbc_1_2"/>
          <p:cNvSpPr/>
          <p:nvPr/>
        </p:nvSpPr>
        <p:spPr>
          <a:xfrm>
            <a:off x="11296650" y="7086600"/>
            <a:ext cx="571500" cy="9525"/>
          </a:xfrm>
          <a:custGeom>
            <a:avLst/>
            <a:gdLst/>
            <a:ahLst/>
            <a:cxnLst/>
            <a:rect l="l" t="t" r="r" b="b"/>
            <a:pathLst>
              <a:path w="571500" h="9525" extrusionOk="0">
                <a:moveTo>
                  <a:pt x="0" y="0"/>
                </a:moveTo>
                <a:lnTo>
                  <a:pt x="571500" y="0"/>
                </a:lnTo>
              </a:path>
            </a:pathLst>
          </a:custGeom>
          <a:noFill/>
          <a:ln w="28575" cap="flat" cmpd="sng">
            <a:solidFill>
              <a:srgbClr val="1B75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6" name="Google Shape;266;g3f8f3dc8dbc_1_2"/>
          <p:cNvSpPr/>
          <p:nvPr/>
        </p:nvSpPr>
        <p:spPr>
          <a:xfrm>
            <a:off x="11868150" y="3619500"/>
            <a:ext cx="9525" cy="3495675"/>
          </a:xfrm>
          <a:custGeom>
            <a:avLst/>
            <a:gdLst/>
            <a:ahLst/>
            <a:cxnLst/>
            <a:rect l="l" t="t" r="r" b="b"/>
            <a:pathLst>
              <a:path w="9525" h="3495675" extrusionOk="0">
                <a:moveTo>
                  <a:pt x="0" y="0"/>
                </a:moveTo>
                <a:lnTo>
                  <a:pt x="0" y="3495675"/>
                </a:lnTo>
              </a:path>
            </a:pathLst>
          </a:custGeom>
          <a:noFill/>
          <a:ln w="28575" cap="flat" cmpd="sng">
            <a:solidFill>
              <a:srgbClr val="1B75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7" name="Google Shape;267;g3f8f3dc8dbc_1_2"/>
          <p:cNvSpPr/>
          <p:nvPr/>
        </p:nvSpPr>
        <p:spPr>
          <a:xfrm>
            <a:off x="11868150" y="3619500"/>
            <a:ext cx="628650" cy="9525"/>
          </a:xfrm>
          <a:custGeom>
            <a:avLst/>
            <a:gdLst/>
            <a:ahLst/>
            <a:cxnLst/>
            <a:rect l="l" t="t" r="r" b="b"/>
            <a:pathLst>
              <a:path w="628650" h="9525" extrusionOk="0">
                <a:moveTo>
                  <a:pt x="0" y="0"/>
                </a:moveTo>
                <a:lnTo>
                  <a:pt x="628650" y="0"/>
                </a:lnTo>
              </a:path>
            </a:pathLst>
          </a:custGeom>
          <a:noFill/>
          <a:ln w="28575" cap="flat" cmpd="sng">
            <a:solidFill>
              <a:srgbClr val="1B75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g3f8f3dc8dbc_1_2"/>
          <p:cNvSpPr/>
          <p:nvPr/>
        </p:nvSpPr>
        <p:spPr>
          <a:xfrm rot="5400000">
            <a:off x="12430125" y="3552825"/>
            <a:ext cx="133350" cy="133350"/>
          </a:xfrm>
          <a:prstGeom prst="triangle">
            <a:avLst>
              <a:gd name="adj" fmla="val 50000"/>
            </a:avLst>
          </a:prstGeom>
          <a:solidFill>
            <a:srgbClr val="1B75A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9" name="Google Shape;269;g3f8f3dc8dbc_1_2"/>
          <p:cNvSpPr/>
          <p:nvPr/>
        </p:nvSpPr>
        <p:spPr>
          <a:xfrm>
            <a:off x="11868150" y="5353050"/>
            <a:ext cx="628650" cy="9525"/>
          </a:xfrm>
          <a:custGeom>
            <a:avLst/>
            <a:gdLst/>
            <a:ahLst/>
            <a:cxnLst/>
            <a:rect l="l" t="t" r="r" b="b"/>
            <a:pathLst>
              <a:path w="628650" h="9525" extrusionOk="0">
                <a:moveTo>
                  <a:pt x="0" y="0"/>
                </a:moveTo>
                <a:lnTo>
                  <a:pt x="628650" y="0"/>
                </a:lnTo>
              </a:path>
            </a:pathLst>
          </a:custGeom>
          <a:noFill/>
          <a:ln w="28575" cap="flat" cmpd="sng">
            <a:solidFill>
              <a:srgbClr val="1B75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0" name="Google Shape;270;g3f8f3dc8dbc_1_2"/>
          <p:cNvSpPr/>
          <p:nvPr/>
        </p:nvSpPr>
        <p:spPr>
          <a:xfrm rot="5400000">
            <a:off x="12430125" y="5286375"/>
            <a:ext cx="133350" cy="133350"/>
          </a:xfrm>
          <a:prstGeom prst="triangle">
            <a:avLst>
              <a:gd name="adj" fmla="val 50000"/>
            </a:avLst>
          </a:prstGeom>
          <a:solidFill>
            <a:srgbClr val="1B75A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g3f8f3dc8dbc_1_2"/>
          <p:cNvSpPr/>
          <p:nvPr/>
        </p:nvSpPr>
        <p:spPr>
          <a:xfrm>
            <a:off x="11868150" y="7086600"/>
            <a:ext cx="628650" cy="9525"/>
          </a:xfrm>
          <a:custGeom>
            <a:avLst/>
            <a:gdLst/>
            <a:ahLst/>
            <a:cxnLst/>
            <a:rect l="l" t="t" r="r" b="b"/>
            <a:pathLst>
              <a:path w="628650" h="9525" extrusionOk="0">
                <a:moveTo>
                  <a:pt x="0" y="0"/>
                </a:moveTo>
                <a:lnTo>
                  <a:pt x="628650" y="0"/>
                </a:lnTo>
              </a:path>
            </a:pathLst>
          </a:custGeom>
          <a:noFill/>
          <a:ln w="28575" cap="flat" cmpd="sng">
            <a:solidFill>
              <a:srgbClr val="287C7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g3f8f3dc8dbc_1_2"/>
          <p:cNvSpPr/>
          <p:nvPr/>
        </p:nvSpPr>
        <p:spPr>
          <a:xfrm rot="5400000">
            <a:off x="12430125" y="7019925"/>
            <a:ext cx="133350" cy="133350"/>
          </a:xfrm>
          <a:prstGeom prst="triangle">
            <a:avLst>
              <a:gd name="adj" fmla="val 50000"/>
            </a:avLst>
          </a:prstGeom>
          <a:solidFill>
            <a:srgbClr val="287C7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3" name="Google Shape;273;g3f8f3dc8dbc_1_2"/>
          <p:cNvSpPr/>
          <p:nvPr/>
        </p:nvSpPr>
        <p:spPr>
          <a:xfrm>
            <a:off x="800100" y="8343900"/>
            <a:ext cx="16687800" cy="590550"/>
          </a:xfrm>
          <a:prstGeom prst="rect">
            <a:avLst/>
          </a:prstGeom>
          <a:solidFill>
            <a:srgbClr val="ECF5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4" name="Google Shape;274;g3f8f3dc8dbc_1_2"/>
          <p:cNvSpPr/>
          <p:nvPr/>
        </p:nvSpPr>
        <p:spPr>
          <a:xfrm>
            <a:off x="1000125" y="8486775"/>
            <a:ext cx="3190875" cy="39052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250" b="1">
                <a:solidFill>
                  <a:srgbClr val="287C74"/>
                </a:solidFill>
                <a:latin typeface="Arial"/>
                <a:ea typeface="Arial"/>
                <a:cs typeface="Arial"/>
                <a:sym typeface="Arial"/>
              </a:rPr>
              <a:t>Consistency checks</a:t>
            </a:r>
            <a:endParaRPr/>
          </a:p>
        </p:txBody>
      </p:sp>
      <p:sp>
        <p:nvSpPr>
          <p:cNvPr id="275" name="Google Shape;275;g3f8f3dc8dbc_1_2"/>
          <p:cNvSpPr/>
          <p:nvPr/>
        </p:nvSpPr>
        <p:spPr>
          <a:xfrm>
            <a:off x="4324350" y="8486775"/>
            <a:ext cx="12934950" cy="39052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175" b="0">
                <a:solidFill>
                  <a:srgbClr val="273B46"/>
                </a:solidFill>
                <a:latin typeface="Arial"/>
                <a:ea typeface="Arial"/>
                <a:cs typeface="Arial"/>
                <a:sym typeface="Arial"/>
              </a:rPr>
              <a:t>Vertical datum, design geometry, model comparisons, study limits and impact footprint</a:t>
            </a:r>
            <a:endParaRPr/>
          </a:p>
        </p:txBody>
      </p:sp>
      <p:sp>
        <p:nvSpPr>
          <p:cNvPr id="276" name="Google Shape;276;g3f8f3dc8dbc_1_2"/>
          <p:cNvSpPr/>
          <p:nvPr/>
        </p:nvSpPr>
        <p:spPr>
          <a:xfrm>
            <a:off x="819150" y="9105900"/>
            <a:ext cx="16592550" cy="381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950" b="0">
                <a:solidFill>
                  <a:srgbClr val="5D707B"/>
                </a:solidFill>
                <a:latin typeface="Arial"/>
                <a:ea typeface="Arial"/>
                <a:cs typeface="Arial"/>
                <a:sym typeface="Arial"/>
              </a:rPr>
              <a:t>Additional modules as applicable: floodways, structures, coastal or levee analyses, and affected-party coordination</a:t>
            </a:r>
            <a:endParaRPr/>
          </a:p>
        </p:txBody>
      </p:sp>
      <p:sp>
        <p:nvSpPr>
          <p:cNvPr id="277" name="Google Shape;277;g3f8f3dc8dbc_1_2"/>
          <p:cNvSpPr/>
          <p:nvPr/>
        </p:nvSpPr>
        <p:spPr>
          <a:xfrm>
            <a:off x="800100" y="1971675"/>
            <a:ext cx="5086350" cy="533400"/>
          </a:xfrm>
          <a:prstGeom prst="rect">
            <a:avLst/>
          </a:prstGeom>
          <a:solidFill>
            <a:srgbClr val="183E53"/>
          </a:solidFill>
          <a:ln>
            <a:noFill/>
          </a:ln>
        </p:spPr>
        <p:txBody>
          <a:bodyPr spcFirstLastPara="1" wrap="square" lIns="152400" tIns="0" rIns="152400" bIns="0" anchor="ctr" anchorCtr="0">
            <a:noAutofit/>
          </a:bodyPr>
          <a:lstStyle/>
          <a:p>
            <a:pPr marL="0" marR="0" lvl="0" indent="0" algn="l" rtl="0">
              <a:spcBef>
                <a:spcPts val="0"/>
              </a:spcBef>
              <a:spcAft>
                <a:spcPts val="0"/>
              </a:spcAft>
              <a:buClr>
                <a:srgbClr val="FFFFFF"/>
              </a:buClr>
              <a:buSzPts val="2625"/>
              <a:buFont typeface="Arial"/>
              <a:buNone/>
            </a:pPr>
            <a:r>
              <a:rPr lang="en-US" sz="2625" b="1">
                <a:solidFill>
                  <a:srgbClr val="FFFFFF"/>
                </a:solidFill>
                <a:latin typeface="Arial"/>
                <a:ea typeface="Arial"/>
                <a:cs typeface="Arial"/>
                <a:sym typeface="Arial"/>
              </a:rPr>
              <a:t>Reference and field evidence</a:t>
            </a:r>
            <a:endParaRPr/>
          </a:p>
        </p:txBody>
      </p:sp>
      <p:sp>
        <p:nvSpPr>
          <p:cNvPr id="278" name="Google Shape;278;g3f8f3dc8dbc_1_2"/>
          <p:cNvSpPr/>
          <p:nvPr/>
        </p:nvSpPr>
        <p:spPr>
          <a:xfrm>
            <a:off x="6515100" y="1971675"/>
            <a:ext cx="4781550" cy="533400"/>
          </a:xfrm>
          <a:prstGeom prst="rect">
            <a:avLst/>
          </a:prstGeom>
          <a:solidFill>
            <a:srgbClr val="183E53"/>
          </a:solidFill>
          <a:ln>
            <a:noFill/>
          </a:ln>
        </p:spPr>
        <p:txBody>
          <a:bodyPr spcFirstLastPara="1" wrap="square" lIns="152400" tIns="0" rIns="152400" bIns="0" anchor="ctr" anchorCtr="0">
            <a:noAutofit/>
          </a:bodyPr>
          <a:lstStyle/>
          <a:p>
            <a:pPr marL="0" marR="0" lvl="0" indent="0" algn="l" rtl="0">
              <a:spcBef>
                <a:spcPts val="0"/>
              </a:spcBef>
              <a:spcAft>
                <a:spcPts val="0"/>
              </a:spcAft>
              <a:buClr>
                <a:srgbClr val="FFFFFF"/>
              </a:buClr>
              <a:buSzPts val="2625"/>
              <a:buFont typeface="Arial"/>
              <a:buNone/>
            </a:pPr>
            <a:r>
              <a:rPr lang="en-US" sz="2625" b="1">
                <a:solidFill>
                  <a:srgbClr val="FFFFFF"/>
                </a:solidFill>
                <a:latin typeface="Arial"/>
                <a:ea typeface="Arial"/>
                <a:cs typeface="Arial"/>
                <a:sym typeface="Arial"/>
              </a:rPr>
              <a:t>Engineering analysis</a:t>
            </a:r>
            <a:endParaRPr/>
          </a:p>
        </p:txBody>
      </p:sp>
      <p:sp>
        <p:nvSpPr>
          <p:cNvPr id="279" name="Google Shape;279;g3f8f3dc8dbc_1_2"/>
          <p:cNvSpPr/>
          <p:nvPr/>
        </p:nvSpPr>
        <p:spPr>
          <a:xfrm>
            <a:off x="12611100" y="1971675"/>
            <a:ext cx="4876800" cy="533400"/>
          </a:xfrm>
          <a:prstGeom prst="rect">
            <a:avLst/>
          </a:prstGeom>
          <a:solidFill>
            <a:srgbClr val="183E53"/>
          </a:solidFill>
          <a:ln>
            <a:noFill/>
          </a:ln>
        </p:spPr>
        <p:txBody>
          <a:bodyPr spcFirstLastPara="1" wrap="square" lIns="152400" tIns="0" rIns="152400" bIns="0" anchor="ctr" anchorCtr="0">
            <a:noAutofit/>
          </a:bodyPr>
          <a:lstStyle/>
          <a:p>
            <a:pPr marL="0" marR="0" lvl="0" indent="0" algn="l" rtl="0">
              <a:spcBef>
                <a:spcPts val="0"/>
              </a:spcBef>
              <a:spcAft>
                <a:spcPts val="0"/>
              </a:spcAft>
              <a:buClr>
                <a:srgbClr val="FFFFFF"/>
              </a:buClr>
              <a:buSzPts val="2625"/>
              <a:buFont typeface="Arial"/>
              <a:buNone/>
            </a:pPr>
            <a:r>
              <a:rPr lang="en-US" sz="2625" b="1">
                <a:solidFill>
                  <a:srgbClr val="FFFFFF"/>
                </a:solidFill>
                <a:latin typeface="Arial"/>
                <a:ea typeface="Arial"/>
                <a:cs typeface="Arial"/>
                <a:sym typeface="Arial"/>
              </a:rPr>
              <a:t>Submission record</a:t>
            </a:r>
            <a:endParaRPr/>
          </a:p>
        </p:txBody>
      </p:sp>
    </p:spTree>
    <p:extLst>
      <p:ext uri="{BB962C8B-B14F-4D97-AF65-F5344CB8AC3E}">
        <p14:creationId xmlns:p14="http://schemas.microsoft.com/office/powerpoint/2010/main" val="2367631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g3f8f3dc8dbc_1_64"/>
          <p:cNvSpPr/>
          <p:nvPr/>
        </p:nvSpPr>
        <p:spPr>
          <a:xfrm>
            <a:off x="800100" y="495300"/>
            <a:ext cx="16668750" cy="8191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4575" b="1">
                <a:solidFill>
                  <a:srgbClr val="1B75A3"/>
                </a:solidFill>
                <a:latin typeface="Poppins" panose="00000500000000000000" pitchFamily="2" charset="0"/>
                <a:ea typeface="Arial"/>
                <a:cs typeface="Poppins" panose="00000500000000000000" pitchFamily="2" charset="0"/>
                <a:sym typeface="Arial"/>
              </a:rPr>
              <a:t>The MT-2 model sequence</a:t>
            </a:r>
            <a:endParaRPr dirty="0">
              <a:latin typeface="Poppins" panose="00000500000000000000" pitchFamily="2" charset="0"/>
              <a:cs typeface="Poppins" panose="00000500000000000000" pitchFamily="2" charset="0"/>
            </a:endParaRPr>
          </a:p>
        </p:txBody>
      </p:sp>
      <p:sp>
        <p:nvSpPr>
          <p:cNvPr id="286" name="Google Shape;286;g3f8f3dc8dbc_1_64"/>
          <p:cNvSpPr/>
          <p:nvPr/>
        </p:nvSpPr>
        <p:spPr>
          <a:xfrm>
            <a:off x="819150" y="1362075"/>
            <a:ext cx="16592550" cy="46672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325" b="0">
                <a:solidFill>
                  <a:srgbClr val="273B46"/>
                </a:solidFill>
                <a:latin typeface="Arial"/>
                <a:ea typeface="Arial"/>
                <a:cs typeface="Arial"/>
                <a:sym typeface="Arial"/>
              </a:rPr>
              <a:t>Each comparison separates model corrections, site changes and project effects.</a:t>
            </a:r>
            <a:endParaRPr/>
          </a:p>
        </p:txBody>
      </p:sp>
      <p:pic>
        <p:nvPicPr>
          <p:cNvPr id="287" name="Google Shape;287;g3f8f3dc8dbc_1_64"/>
          <p:cNvPicPr preferRelativeResize="0"/>
          <p:nvPr/>
        </p:nvPicPr>
        <p:blipFill rotWithShape="1">
          <a:blip r:embed="rId3">
            <a:alphaModFix/>
          </a:blip>
          <a:srcRect/>
          <a:stretch/>
        </p:blipFill>
        <p:spPr>
          <a:xfrm>
            <a:off x="800100" y="2533650"/>
            <a:ext cx="16687800" cy="5562600"/>
          </a:xfrm>
          <a:prstGeom prst="rect">
            <a:avLst/>
          </a:prstGeom>
          <a:noFill/>
          <a:ln>
            <a:noFill/>
          </a:ln>
        </p:spPr>
      </p:pic>
      <p:sp>
        <p:nvSpPr>
          <p:cNvPr id="288" name="Google Shape;288;g3f8f3dc8dbc_1_64"/>
          <p:cNvSpPr/>
          <p:nvPr/>
        </p:nvSpPr>
        <p:spPr>
          <a:xfrm>
            <a:off x="1885950" y="2571750"/>
            <a:ext cx="609600" cy="37147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175" b="1">
                <a:solidFill>
                  <a:srgbClr val="183E53"/>
                </a:solidFill>
                <a:latin typeface="Arial"/>
                <a:ea typeface="Arial"/>
                <a:cs typeface="Arial"/>
                <a:sym typeface="Arial"/>
              </a:rPr>
              <a:t>01</a:t>
            </a:r>
            <a:endParaRPr/>
          </a:p>
        </p:txBody>
      </p:sp>
      <p:sp>
        <p:nvSpPr>
          <p:cNvPr id="289" name="Google Shape;289;g3f8f3dc8dbc_1_64"/>
          <p:cNvSpPr/>
          <p:nvPr/>
        </p:nvSpPr>
        <p:spPr>
          <a:xfrm>
            <a:off x="2600325" y="2771775"/>
            <a:ext cx="1962150" cy="9525"/>
          </a:xfrm>
          <a:custGeom>
            <a:avLst/>
            <a:gdLst/>
            <a:ahLst/>
            <a:cxnLst/>
            <a:rect l="l" t="t" r="r" b="b"/>
            <a:pathLst>
              <a:path w="1962150" h="9525" extrusionOk="0">
                <a:moveTo>
                  <a:pt x="0" y="0"/>
                </a:moveTo>
                <a:lnTo>
                  <a:pt x="1962150" y="0"/>
                </a:lnTo>
              </a:path>
            </a:pathLst>
          </a:custGeom>
          <a:noFill/>
          <a:ln w="19050" cap="flat" cmpd="sng">
            <a:solidFill>
              <a:srgbClr val="CCDAE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0" name="Google Shape;290;g3f8f3dc8dbc_1_64"/>
          <p:cNvSpPr/>
          <p:nvPr/>
        </p:nvSpPr>
        <p:spPr>
          <a:xfrm rot="5400000">
            <a:off x="4505325" y="2714625"/>
            <a:ext cx="114300" cy="114300"/>
          </a:xfrm>
          <a:prstGeom prst="triangle">
            <a:avLst>
              <a:gd name="adj" fmla="val 50000"/>
            </a:avLst>
          </a:prstGeom>
          <a:solidFill>
            <a:srgbClr val="CCDA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1" name="Google Shape;291;g3f8f3dc8dbc_1_64"/>
          <p:cNvSpPr/>
          <p:nvPr/>
        </p:nvSpPr>
        <p:spPr>
          <a:xfrm>
            <a:off x="876300" y="3124200"/>
            <a:ext cx="2628900" cy="84772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625" b="1">
                <a:solidFill>
                  <a:srgbClr val="183E53"/>
                </a:solidFill>
                <a:latin typeface="Arial"/>
                <a:ea typeface="Arial"/>
                <a:cs typeface="Arial"/>
                <a:sym typeface="Arial"/>
              </a:rPr>
              <a:t>Effective</a:t>
            </a:r>
            <a:endParaRPr/>
          </a:p>
        </p:txBody>
      </p:sp>
      <p:sp>
        <p:nvSpPr>
          <p:cNvPr id="292" name="Google Shape;292;g3f8f3dc8dbc_1_64"/>
          <p:cNvSpPr/>
          <p:nvPr/>
        </p:nvSpPr>
        <p:spPr>
          <a:xfrm>
            <a:off x="866775" y="6696075"/>
            <a:ext cx="264795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100" b="0">
                <a:solidFill>
                  <a:srgbClr val="273B46"/>
                </a:solidFill>
                <a:latin typeface="Arial"/>
                <a:ea typeface="Arial"/>
                <a:cs typeface="Arial"/>
                <a:sym typeface="Arial"/>
              </a:rPr>
              <a:t>Use the study behind</a:t>
            </a:r>
            <a:endParaRPr/>
          </a:p>
          <a:p>
            <a:pPr marL="0" marR="0" lvl="0" indent="0" algn="ctr" rtl="0">
              <a:spcBef>
                <a:spcPts val="0"/>
              </a:spcBef>
              <a:spcAft>
                <a:spcPts val="0"/>
              </a:spcAft>
              <a:buNone/>
            </a:pPr>
            <a:r>
              <a:rPr lang="en-US" sz="2100" b="0">
                <a:solidFill>
                  <a:srgbClr val="273B46"/>
                </a:solidFill>
                <a:latin typeface="Arial"/>
                <a:ea typeface="Arial"/>
                <a:cs typeface="Arial"/>
                <a:sym typeface="Arial"/>
              </a:rPr>
              <a:t>the effective map</a:t>
            </a:r>
            <a:endParaRPr/>
          </a:p>
        </p:txBody>
      </p:sp>
      <p:sp>
        <p:nvSpPr>
          <p:cNvPr id="293" name="Google Shape;293;g3f8f3dc8dbc_1_64"/>
          <p:cNvSpPr/>
          <p:nvPr/>
        </p:nvSpPr>
        <p:spPr>
          <a:xfrm>
            <a:off x="4667250" y="2571750"/>
            <a:ext cx="609600" cy="37147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175" b="1">
                <a:solidFill>
                  <a:srgbClr val="183E53"/>
                </a:solidFill>
                <a:latin typeface="Arial"/>
                <a:ea typeface="Arial"/>
                <a:cs typeface="Arial"/>
                <a:sym typeface="Arial"/>
              </a:rPr>
              <a:t>02</a:t>
            </a:r>
            <a:endParaRPr/>
          </a:p>
        </p:txBody>
      </p:sp>
      <p:sp>
        <p:nvSpPr>
          <p:cNvPr id="294" name="Google Shape;294;g3f8f3dc8dbc_1_64"/>
          <p:cNvSpPr/>
          <p:nvPr/>
        </p:nvSpPr>
        <p:spPr>
          <a:xfrm>
            <a:off x="5381625" y="2771775"/>
            <a:ext cx="1962150" cy="9525"/>
          </a:xfrm>
          <a:custGeom>
            <a:avLst/>
            <a:gdLst/>
            <a:ahLst/>
            <a:cxnLst/>
            <a:rect l="l" t="t" r="r" b="b"/>
            <a:pathLst>
              <a:path w="1962150" h="9525" extrusionOk="0">
                <a:moveTo>
                  <a:pt x="0" y="0"/>
                </a:moveTo>
                <a:lnTo>
                  <a:pt x="1962150" y="0"/>
                </a:lnTo>
              </a:path>
            </a:pathLst>
          </a:custGeom>
          <a:noFill/>
          <a:ln w="19050" cap="flat" cmpd="sng">
            <a:solidFill>
              <a:srgbClr val="CCDAE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g3f8f3dc8dbc_1_64"/>
          <p:cNvSpPr/>
          <p:nvPr/>
        </p:nvSpPr>
        <p:spPr>
          <a:xfrm rot="5400000">
            <a:off x="7286625" y="2714625"/>
            <a:ext cx="114300" cy="114300"/>
          </a:xfrm>
          <a:prstGeom prst="triangle">
            <a:avLst>
              <a:gd name="adj" fmla="val 50000"/>
            </a:avLst>
          </a:prstGeom>
          <a:solidFill>
            <a:srgbClr val="CCDA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6" name="Google Shape;296;g3f8f3dc8dbc_1_64"/>
          <p:cNvSpPr/>
          <p:nvPr/>
        </p:nvSpPr>
        <p:spPr>
          <a:xfrm>
            <a:off x="3657600" y="3124200"/>
            <a:ext cx="2628900" cy="84772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625" b="1">
                <a:solidFill>
                  <a:srgbClr val="183E53"/>
                </a:solidFill>
                <a:latin typeface="Arial"/>
                <a:ea typeface="Arial"/>
                <a:cs typeface="Arial"/>
                <a:sym typeface="Arial"/>
              </a:rPr>
              <a:t>Duplicate</a:t>
            </a:r>
            <a:endParaRPr/>
          </a:p>
          <a:p>
            <a:pPr marL="0" marR="0" lvl="0" indent="0" algn="ctr" rtl="0">
              <a:spcBef>
                <a:spcPts val="0"/>
              </a:spcBef>
              <a:spcAft>
                <a:spcPts val="0"/>
              </a:spcAft>
              <a:buNone/>
            </a:pPr>
            <a:r>
              <a:rPr lang="en-US" sz="2625" b="1">
                <a:solidFill>
                  <a:srgbClr val="183E53"/>
                </a:solidFill>
                <a:latin typeface="Arial"/>
                <a:ea typeface="Arial"/>
                <a:cs typeface="Arial"/>
                <a:sym typeface="Arial"/>
              </a:rPr>
              <a:t>Effective</a:t>
            </a:r>
            <a:endParaRPr/>
          </a:p>
        </p:txBody>
      </p:sp>
      <p:sp>
        <p:nvSpPr>
          <p:cNvPr id="297" name="Google Shape;297;g3f8f3dc8dbc_1_64"/>
          <p:cNvSpPr/>
          <p:nvPr/>
        </p:nvSpPr>
        <p:spPr>
          <a:xfrm>
            <a:off x="3648075" y="6696075"/>
            <a:ext cx="264795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100" b="0">
                <a:solidFill>
                  <a:srgbClr val="273B46"/>
                </a:solidFill>
                <a:latin typeface="Arial"/>
                <a:ea typeface="Arial"/>
                <a:cs typeface="Arial"/>
                <a:sym typeface="Arial"/>
              </a:rPr>
              <a:t>Rerun the original</a:t>
            </a:r>
            <a:endParaRPr/>
          </a:p>
          <a:p>
            <a:pPr marL="0" marR="0" lvl="0" indent="0" algn="ctr" rtl="0">
              <a:spcBef>
                <a:spcPts val="0"/>
              </a:spcBef>
              <a:spcAft>
                <a:spcPts val="0"/>
              </a:spcAft>
              <a:buNone/>
            </a:pPr>
            <a:r>
              <a:rPr lang="en-US" sz="2100" b="0">
                <a:solidFill>
                  <a:srgbClr val="273B46"/>
                </a:solidFill>
                <a:latin typeface="Arial"/>
                <a:ea typeface="Arial"/>
                <a:cs typeface="Arial"/>
                <a:sym typeface="Arial"/>
              </a:rPr>
              <a:t>model inputs</a:t>
            </a:r>
            <a:endParaRPr/>
          </a:p>
        </p:txBody>
      </p:sp>
      <p:sp>
        <p:nvSpPr>
          <p:cNvPr id="298" name="Google Shape;298;g3f8f3dc8dbc_1_64"/>
          <p:cNvSpPr/>
          <p:nvPr/>
        </p:nvSpPr>
        <p:spPr>
          <a:xfrm>
            <a:off x="7448550" y="2571750"/>
            <a:ext cx="609600" cy="37147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175" b="1">
                <a:solidFill>
                  <a:srgbClr val="183E53"/>
                </a:solidFill>
                <a:latin typeface="Arial"/>
                <a:ea typeface="Arial"/>
                <a:cs typeface="Arial"/>
                <a:sym typeface="Arial"/>
              </a:rPr>
              <a:t>03</a:t>
            </a:r>
            <a:endParaRPr/>
          </a:p>
        </p:txBody>
      </p:sp>
      <p:sp>
        <p:nvSpPr>
          <p:cNvPr id="299" name="Google Shape;299;g3f8f3dc8dbc_1_64"/>
          <p:cNvSpPr/>
          <p:nvPr/>
        </p:nvSpPr>
        <p:spPr>
          <a:xfrm>
            <a:off x="8162925" y="2771775"/>
            <a:ext cx="1962150" cy="9525"/>
          </a:xfrm>
          <a:custGeom>
            <a:avLst/>
            <a:gdLst/>
            <a:ahLst/>
            <a:cxnLst/>
            <a:rect l="l" t="t" r="r" b="b"/>
            <a:pathLst>
              <a:path w="1962150" h="9525" extrusionOk="0">
                <a:moveTo>
                  <a:pt x="0" y="0"/>
                </a:moveTo>
                <a:lnTo>
                  <a:pt x="1962150" y="0"/>
                </a:lnTo>
              </a:path>
            </a:pathLst>
          </a:custGeom>
          <a:noFill/>
          <a:ln w="19050" cap="flat" cmpd="sng">
            <a:solidFill>
              <a:srgbClr val="CCDAE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0" name="Google Shape;300;g3f8f3dc8dbc_1_64"/>
          <p:cNvSpPr/>
          <p:nvPr/>
        </p:nvSpPr>
        <p:spPr>
          <a:xfrm rot="5400000">
            <a:off x="10067925" y="2714625"/>
            <a:ext cx="114300" cy="114300"/>
          </a:xfrm>
          <a:prstGeom prst="triangle">
            <a:avLst>
              <a:gd name="adj" fmla="val 50000"/>
            </a:avLst>
          </a:prstGeom>
          <a:solidFill>
            <a:srgbClr val="CCDA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1" name="Google Shape;301;g3f8f3dc8dbc_1_64"/>
          <p:cNvSpPr/>
          <p:nvPr/>
        </p:nvSpPr>
        <p:spPr>
          <a:xfrm>
            <a:off x="6438900" y="3124200"/>
            <a:ext cx="2628900" cy="84772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625" b="1">
                <a:solidFill>
                  <a:srgbClr val="183E53"/>
                </a:solidFill>
                <a:latin typeface="Arial"/>
                <a:ea typeface="Arial"/>
                <a:cs typeface="Arial"/>
                <a:sym typeface="Arial"/>
              </a:rPr>
              <a:t>Corrected</a:t>
            </a:r>
            <a:endParaRPr/>
          </a:p>
          <a:p>
            <a:pPr marL="0" marR="0" lvl="0" indent="0" algn="ctr" rtl="0">
              <a:spcBef>
                <a:spcPts val="0"/>
              </a:spcBef>
              <a:spcAft>
                <a:spcPts val="0"/>
              </a:spcAft>
              <a:buNone/>
            </a:pPr>
            <a:r>
              <a:rPr lang="en-US" sz="2625" b="1">
                <a:solidFill>
                  <a:srgbClr val="183E53"/>
                </a:solidFill>
                <a:latin typeface="Arial"/>
                <a:ea typeface="Arial"/>
                <a:cs typeface="Arial"/>
                <a:sym typeface="Arial"/>
              </a:rPr>
              <a:t>Effective</a:t>
            </a:r>
            <a:endParaRPr/>
          </a:p>
        </p:txBody>
      </p:sp>
      <p:sp>
        <p:nvSpPr>
          <p:cNvPr id="302" name="Google Shape;302;g3f8f3dc8dbc_1_64"/>
          <p:cNvSpPr/>
          <p:nvPr/>
        </p:nvSpPr>
        <p:spPr>
          <a:xfrm>
            <a:off x="6429375" y="6696075"/>
            <a:ext cx="264795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100" b="0">
                <a:solidFill>
                  <a:srgbClr val="273B46"/>
                </a:solidFill>
                <a:latin typeface="Arial"/>
                <a:ea typeface="Arial"/>
                <a:cs typeface="Arial"/>
                <a:sym typeface="Arial"/>
              </a:rPr>
              <a:t>Fix documented</a:t>
            </a:r>
            <a:endParaRPr/>
          </a:p>
          <a:p>
            <a:pPr marL="0" marR="0" lvl="0" indent="0" algn="ctr" rtl="0">
              <a:spcBef>
                <a:spcPts val="0"/>
              </a:spcBef>
              <a:spcAft>
                <a:spcPts val="0"/>
              </a:spcAft>
              <a:buNone/>
            </a:pPr>
            <a:r>
              <a:rPr lang="en-US" sz="2100" b="0">
                <a:solidFill>
                  <a:srgbClr val="273B46"/>
                </a:solidFill>
                <a:latin typeface="Arial"/>
                <a:ea typeface="Arial"/>
                <a:cs typeface="Arial"/>
                <a:sym typeface="Arial"/>
              </a:rPr>
              <a:t>model errors</a:t>
            </a:r>
            <a:endParaRPr/>
          </a:p>
        </p:txBody>
      </p:sp>
      <p:sp>
        <p:nvSpPr>
          <p:cNvPr id="303" name="Google Shape;303;g3f8f3dc8dbc_1_64"/>
          <p:cNvSpPr/>
          <p:nvPr/>
        </p:nvSpPr>
        <p:spPr>
          <a:xfrm>
            <a:off x="6429375" y="7505700"/>
            <a:ext cx="2647950" cy="3429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800" b="0">
                <a:solidFill>
                  <a:srgbClr val="5D707B"/>
                </a:solidFill>
                <a:latin typeface="Arial"/>
                <a:ea typeface="Arial"/>
                <a:cs typeface="Arial"/>
                <a:sym typeface="Arial"/>
              </a:rPr>
              <a:t>if needed</a:t>
            </a:r>
            <a:endParaRPr/>
          </a:p>
        </p:txBody>
      </p:sp>
      <p:sp>
        <p:nvSpPr>
          <p:cNvPr id="304" name="Google Shape;304;g3f8f3dc8dbc_1_64"/>
          <p:cNvSpPr/>
          <p:nvPr/>
        </p:nvSpPr>
        <p:spPr>
          <a:xfrm>
            <a:off x="10229850" y="2571750"/>
            <a:ext cx="609600" cy="37147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175" b="1">
                <a:solidFill>
                  <a:srgbClr val="1B75A3"/>
                </a:solidFill>
                <a:latin typeface="Arial"/>
                <a:ea typeface="Arial"/>
                <a:cs typeface="Arial"/>
                <a:sym typeface="Arial"/>
              </a:rPr>
              <a:t>04</a:t>
            </a:r>
            <a:endParaRPr/>
          </a:p>
        </p:txBody>
      </p:sp>
      <p:sp>
        <p:nvSpPr>
          <p:cNvPr id="305" name="Google Shape;305;g3f8f3dc8dbc_1_64"/>
          <p:cNvSpPr/>
          <p:nvPr/>
        </p:nvSpPr>
        <p:spPr>
          <a:xfrm>
            <a:off x="10944225" y="2771775"/>
            <a:ext cx="1962150" cy="9525"/>
          </a:xfrm>
          <a:custGeom>
            <a:avLst/>
            <a:gdLst/>
            <a:ahLst/>
            <a:cxnLst/>
            <a:rect l="l" t="t" r="r" b="b"/>
            <a:pathLst>
              <a:path w="1962150" h="9525" extrusionOk="0">
                <a:moveTo>
                  <a:pt x="0" y="0"/>
                </a:moveTo>
                <a:lnTo>
                  <a:pt x="1962150" y="0"/>
                </a:lnTo>
              </a:path>
            </a:pathLst>
          </a:custGeom>
          <a:noFill/>
          <a:ln w="28575" cap="flat" cmpd="sng">
            <a:solidFill>
              <a:srgbClr val="1B75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6" name="Google Shape;306;g3f8f3dc8dbc_1_64"/>
          <p:cNvSpPr/>
          <p:nvPr/>
        </p:nvSpPr>
        <p:spPr>
          <a:xfrm rot="5400000">
            <a:off x="12849225" y="2714625"/>
            <a:ext cx="114300" cy="114300"/>
          </a:xfrm>
          <a:prstGeom prst="triangle">
            <a:avLst>
              <a:gd name="adj" fmla="val 50000"/>
            </a:avLst>
          </a:prstGeom>
          <a:solidFill>
            <a:srgbClr val="1B75A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7" name="Google Shape;307;g3f8f3dc8dbc_1_64"/>
          <p:cNvSpPr/>
          <p:nvPr/>
        </p:nvSpPr>
        <p:spPr>
          <a:xfrm>
            <a:off x="9220200" y="3124200"/>
            <a:ext cx="2628900" cy="84772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625" b="1">
                <a:solidFill>
                  <a:srgbClr val="1B75A3"/>
                </a:solidFill>
                <a:latin typeface="Arial"/>
                <a:ea typeface="Arial"/>
                <a:cs typeface="Arial"/>
                <a:sym typeface="Arial"/>
              </a:rPr>
              <a:t>Existing</a:t>
            </a:r>
            <a:endParaRPr/>
          </a:p>
        </p:txBody>
      </p:sp>
      <p:sp>
        <p:nvSpPr>
          <p:cNvPr id="308" name="Google Shape;308;g3f8f3dc8dbc_1_64"/>
          <p:cNvSpPr/>
          <p:nvPr/>
        </p:nvSpPr>
        <p:spPr>
          <a:xfrm>
            <a:off x="9210675" y="6696075"/>
            <a:ext cx="264795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100" b="0">
                <a:solidFill>
                  <a:srgbClr val="273B46"/>
                </a:solidFill>
                <a:latin typeface="Arial"/>
                <a:ea typeface="Arial"/>
                <a:cs typeface="Arial"/>
                <a:sym typeface="Arial"/>
              </a:rPr>
              <a:t>Represent current</a:t>
            </a:r>
            <a:endParaRPr/>
          </a:p>
          <a:p>
            <a:pPr marL="0" marR="0" lvl="0" indent="0" algn="ctr" rtl="0">
              <a:spcBef>
                <a:spcPts val="0"/>
              </a:spcBef>
              <a:spcAft>
                <a:spcPts val="0"/>
              </a:spcAft>
              <a:buNone/>
            </a:pPr>
            <a:r>
              <a:rPr lang="en-US" sz="2100" b="0">
                <a:solidFill>
                  <a:srgbClr val="273B46"/>
                </a:solidFill>
                <a:latin typeface="Arial"/>
                <a:ea typeface="Arial"/>
                <a:cs typeface="Arial"/>
                <a:sym typeface="Arial"/>
              </a:rPr>
              <a:t>preproject conditions</a:t>
            </a:r>
            <a:endParaRPr/>
          </a:p>
        </p:txBody>
      </p:sp>
      <p:sp>
        <p:nvSpPr>
          <p:cNvPr id="309" name="Google Shape;309;g3f8f3dc8dbc_1_64"/>
          <p:cNvSpPr/>
          <p:nvPr/>
        </p:nvSpPr>
        <p:spPr>
          <a:xfrm>
            <a:off x="13011150" y="2571750"/>
            <a:ext cx="609600" cy="37147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175" b="1">
                <a:solidFill>
                  <a:srgbClr val="AA641E"/>
                </a:solidFill>
                <a:latin typeface="Arial"/>
                <a:ea typeface="Arial"/>
                <a:cs typeface="Arial"/>
                <a:sym typeface="Arial"/>
              </a:rPr>
              <a:t>05</a:t>
            </a:r>
            <a:endParaRPr/>
          </a:p>
        </p:txBody>
      </p:sp>
      <p:sp>
        <p:nvSpPr>
          <p:cNvPr id="310" name="Google Shape;310;g3f8f3dc8dbc_1_64"/>
          <p:cNvSpPr/>
          <p:nvPr/>
        </p:nvSpPr>
        <p:spPr>
          <a:xfrm>
            <a:off x="13725525" y="2771775"/>
            <a:ext cx="1962150" cy="9525"/>
          </a:xfrm>
          <a:custGeom>
            <a:avLst/>
            <a:gdLst/>
            <a:ahLst/>
            <a:cxnLst/>
            <a:rect l="l" t="t" r="r" b="b"/>
            <a:pathLst>
              <a:path w="1962150" h="9525" extrusionOk="0">
                <a:moveTo>
                  <a:pt x="0" y="0"/>
                </a:moveTo>
                <a:lnTo>
                  <a:pt x="1962150" y="0"/>
                </a:lnTo>
              </a:path>
            </a:pathLst>
          </a:custGeom>
          <a:noFill/>
          <a:ln w="19050" cap="flat" cmpd="sng">
            <a:solidFill>
              <a:srgbClr val="CCDAE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1" name="Google Shape;311;g3f8f3dc8dbc_1_64"/>
          <p:cNvSpPr/>
          <p:nvPr/>
        </p:nvSpPr>
        <p:spPr>
          <a:xfrm rot="5400000">
            <a:off x="15630525" y="2714625"/>
            <a:ext cx="114300" cy="114300"/>
          </a:xfrm>
          <a:prstGeom prst="triangle">
            <a:avLst>
              <a:gd name="adj" fmla="val 50000"/>
            </a:avLst>
          </a:prstGeom>
          <a:solidFill>
            <a:srgbClr val="CCDA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2" name="Google Shape;312;g3f8f3dc8dbc_1_64"/>
          <p:cNvSpPr/>
          <p:nvPr/>
        </p:nvSpPr>
        <p:spPr>
          <a:xfrm>
            <a:off x="12001500" y="3124200"/>
            <a:ext cx="2628900" cy="84772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625" b="1">
                <a:solidFill>
                  <a:srgbClr val="AA641E"/>
                </a:solidFill>
                <a:latin typeface="Arial"/>
                <a:ea typeface="Arial"/>
                <a:cs typeface="Arial"/>
                <a:sym typeface="Arial"/>
              </a:rPr>
              <a:t>Proposed</a:t>
            </a:r>
            <a:endParaRPr/>
          </a:p>
        </p:txBody>
      </p:sp>
      <p:sp>
        <p:nvSpPr>
          <p:cNvPr id="313" name="Google Shape;313;g3f8f3dc8dbc_1_64"/>
          <p:cNvSpPr/>
          <p:nvPr/>
        </p:nvSpPr>
        <p:spPr>
          <a:xfrm>
            <a:off x="11991975" y="6696075"/>
            <a:ext cx="264795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100" b="0">
                <a:solidFill>
                  <a:srgbClr val="273B46"/>
                </a:solidFill>
                <a:latin typeface="Arial"/>
                <a:ea typeface="Arial"/>
                <a:cs typeface="Arial"/>
                <a:sym typeface="Arial"/>
              </a:rPr>
              <a:t>Evaluate the</a:t>
            </a:r>
            <a:endParaRPr/>
          </a:p>
          <a:p>
            <a:pPr marL="0" marR="0" lvl="0" indent="0" algn="ctr" rtl="0">
              <a:spcBef>
                <a:spcPts val="0"/>
              </a:spcBef>
              <a:spcAft>
                <a:spcPts val="0"/>
              </a:spcAft>
              <a:buNone/>
            </a:pPr>
            <a:r>
              <a:rPr lang="en-US" sz="2100" b="0">
                <a:solidFill>
                  <a:srgbClr val="273B46"/>
                </a:solidFill>
                <a:latin typeface="Arial"/>
                <a:ea typeface="Arial"/>
                <a:cs typeface="Arial"/>
                <a:sym typeface="Arial"/>
              </a:rPr>
              <a:t>project’s effect</a:t>
            </a:r>
            <a:endParaRPr/>
          </a:p>
        </p:txBody>
      </p:sp>
      <p:sp>
        <p:nvSpPr>
          <p:cNvPr id="314" name="Google Shape;314;g3f8f3dc8dbc_1_64"/>
          <p:cNvSpPr/>
          <p:nvPr/>
        </p:nvSpPr>
        <p:spPr>
          <a:xfrm>
            <a:off x="15792450" y="2571750"/>
            <a:ext cx="609600" cy="37147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175" b="1">
                <a:solidFill>
                  <a:srgbClr val="287C74"/>
                </a:solidFill>
                <a:latin typeface="Arial"/>
                <a:ea typeface="Arial"/>
                <a:cs typeface="Arial"/>
                <a:sym typeface="Arial"/>
              </a:rPr>
              <a:t>06</a:t>
            </a:r>
            <a:endParaRPr/>
          </a:p>
        </p:txBody>
      </p:sp>
      <p:sp>
        <p:nvSpPr>
          <p:cNvPr id="315" name="Google Shape;315;g3f8f3dc8dbc_1_64"/>
          <p:cNvSpPr/>
          <p:nvPr/>
        </p:nvSpPr>
        <p:spPr>
          <a:xfrm>
            <a:off x="14782800" y="3124200"/>
            <a:ext cx="2628900" cy="847725"/>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625" b="1">
                <a:solidFill>
                  <a:srgbClr val="287C74"/>
                </a:solidFill>
                <a:latin typeface="Arial"/>
                <a:ea typeface="Arial"/>
                <a:cs typeface="Arial"/>
                <a:sym typeface="Arial"/>
              </a:rPr>
              <a:t>As-built</a:t>
            </a:r>
            <a:endParaRPr/>
          </a:p>
        </p:txBody>
      </p:sp>
      <p:sp>
        <p:nvSpPr>
          <p:cNvPr id="316" name="Google Shape;316;g3f8f3dc8dbc_1_64"/>
          <p:cNvSpPr/>
          <p:nvPr/>
        </p:nvSpPr>
        <p:spPr>
          <a:xfrm>
            <a:off x="14773275" y="6696075"/>
            <a:ext cx="2647950" cy="7620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100" b="0">
                <a:solidFill>
                  <a:srgbClr val="273B46"/>
                </a:solidFill>
                <a:latin typeface="Arial"/>
                <a:ea typeface="Arial"/>
                <a:cs typeface="Arial"/>
                <a:sym typeface="Arial"/>
              </a:rPr>
              <a:t>Model what was</a:t>
            </a:r>
            <a:endParaRPr/>
          </a:p>
          <a:p>
            <a:pPr marL="0" marR="0" lvl="0" indent="0" algn="ctr" rtl="0">
              <a:spcBef>
                <a:spcPts val="0"/>
              </a:spcBef>
              <a:spcAft>
                <a:spcPts val="0"/>
              </a:spcAft>
              <a:buNone/>
            </a:pPr>
            <a:r>
              <a:rPr lang="en-US" sz="2100" b="0">
                <a:solidFill>
                  <a:srgbClr val="273B46"/>
                </a:solidFill>
                <a:latin typeface="Arial"/>
                <a:ea typeface="Arial"/>
                <a:cs typeface="Arial"/>
                <a:sym typeface="Arial"/>
              </a:rPr>
              <a:t>actually built</a:t>
            </a:r>
            <a:endParaRPr/>
          </a:p>
        </p:txBody>
      </p:sp>
      <p:sp>
        <p:nvSpPr>
          <p:cNvPr id="317" name="Google Shape;317;g3f8f3dc8dbc_1_64"/>
          <p:cNvSpPr/>
          <p:nvPr/>
        </p:nvSpPr>
        <p:spPr>
          <a:xfrm>
            <a:off x="14773275" y="7505700"/>
            <a:ext cx="2647950" cy="3429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800" b="0">
                <a:solidFill>
                  <a:srgbClr val="5D707B"/>
                </a:solidFill>
                <a:latin typeface="Arial"/>
                <a:ea typeface="Arial"/>
                <a:cs typeface="Arial"/>
                <a:sym typeface="Arial"/>
              </a:rPr>
              <a:t>if constructed</a:t>
            </a:r>
            <a:endParaRPr/>
          </a:p>
        </p:txBody>
      </p:sp>
      <p:sp>
        <p:nvSpPr>
          <p:cNvPr id="318" name="Google Shape;318;g3f8f3dc8dbc_1_64"/>
          <p:cNvSpPr/>
          <p:nvPr/>
        </p:nvSpPr>
        <p:spPr>
          <a:xfrm>
            <a:off x="819150" y="8334375"/>
            <a:ext cx="16630650" cy="53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850" b="1">
                <a:solidFill>
                  <a:srgbClr val="1B75A3"/>
                </a:solidFill>
                <a:latin typeface="Arial"/>
                <a:ea typeface="Arial"/>
                <a:cs typeface="Arial"/>
                <a:sym typeface="Arial"/>
              </a:rPr>
              <a:t>Existing vs. proposed isolates the project’s effect.</a:t>
            </a:r>
            <a:endParaRPr/>
          </a:p>
        </p:txBody>
      </p:sp>
      <p:sp>
        <p:nvSpPr>
          <p:cNvPr id="319" name="Google Shape;319;g3f8f3dc8dbc_1_64"/>
          <p:cNvSpPr/>
          <p:nvPr/>
        </p:nvSpPr>
        <p:spPr>
          <a:xfrm>
            <a:off x="819150" y="8963025"/>
            <a:ext cx="16630650" cy="3238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75" b="0">
                <a:solidFill>
                  <a:srgbClr val="5D707B"/>
                </a:solidFill>
                <a:latin typeface="Arial"/>
                <a:ea typeface="Arial"/>
                <a:cs typeface="Arial"/>
                <a:sym typeface="Arial"/>
              </a:rPr>
              <a:t>Typical sequence. The available study and project determine the required models.</a:t>
            </a:r>
            <a:endParaRPr/>
          </a:p>
        </p:txBody>
      </p:sp>
      <p:sp>
        <p:nvSpPr>
          <p:cNvPr id="320" name="Google Shape;320;g3f8f3dc8dbc_1_64"/>
          <p:cNvSpPr/>
          <p:nvPr/>
        </p:nvSpPr>
        <p:spPr>
          <a:xfrm>
            <a:off x="800100" y="9610725"/>
            <a:ext cx="16687800" cy="9525"/>
          </a:xfrm>
          <a:custGeom>
            <a:avLst/>
            <a:gdLst/>
            <a:ahLst/>
            <a:cxnLst/>
            <a:rect l="l" t="t" r="r" b="b"/>
            <a:pathLst>
              <a:path w="16687800" h="9525" extrusionOk="0">
                <a:moveTo>
                  <a:pt x="0" y="0"/>
                </a:moveTo>
                <a:lnTo>
                  <a:pt x="16687800" y="0"/>
                </a:lnTo>
              </a:path>
            </a:pathLst>
          </a:custGeom>
          <a:noFill/>
          <a:ln w="19050" cap="flat" cmpd="sng">
            <a:solidFill>
              <a:srgbClr val="1B75A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21" name="Google Shape;321;g3f8f3dc8dbc_1_64"/>
          <p:cNvPicPr preferRelativeResize="0"/>
          <p:nvPr/>
        </p:nvPicPr>
        <p:blipFill rotWithShape="1">
          <a:blip r:embed="rId4">
            <a:alphaModFix/>
          </a:blip>
          <a:srcRect/>
          <a:stretch/>
        </p:blipFill>
        <p:spPr>
          <a:xfrm>
            <a:off x="804212" y="9715500"/>
            <a:ext cx="1230025" cy="495300"/>
          </a:xfrm>
          <a:prstGeom prst="rect">
            <a:avLst/>
          </a:prstGeom>
          <a:noFill/>
          <a:ln>
            <a:noFill/>
          </a:ln>
        </p:spPr>
      </p:pic>
      <p:sp>
        <p:nvSpPr>
          <p:cNvPr id="322" name="Google Shape;322;g3f8f3dc8dbc_1_64"/>
          <p:cNvSpPr/>
          <p:nvPr/>
        </p:nvSpPr>
        <p:spPr>
          <a:xfrm>
            <a:off x="16925925" y="9772650"/>
            <a:ext cx="552450" cy="371475"/>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950" b="1">
                <a:solidFill>
                  <a:srgbClr val="1B75A3"/>
                </a:solidFill>
                <a:latin typeface="Arial"/>
                <a:ea typeface="Arial"/>
                <a:cs typeface="Arial"/>
                <a:sym typeface="Arial"/>
              </a:rPr>
              <a:t>02</a:t>
            </a:r>
            <a:endParaRPr/>
          </a:p>
        </p:txBody>
      </p:sp>
    </p:spTree>
    <p:extLst>
      <p:ext uri="{BB962C8B-B14F-4D97-AF65-F5344CB8AC3E}">
        <p14:creationId xmlns:p14="http://schemas.microsoft.com/office/powerpoint/2010/main" val="567302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g3f8f3dc8dbc_1_106"/>
          <p:cNvSpPr/>
          <p:nvPr/>
        </p:nvSpPr>
        <p:spPr>
          <a:xfrm>
            <a:off x="800100" y="495300"/>
            <a:ext cx="16668750" cy="8191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4575" b="1">
                <a:solidFill>
                  <a:srgbClr val="1B75A3"/>
                </a:solidFill>
                <a:latin typeface="Poppins" panose="00000500000000000000" pitchFamily="2" charset="0"/>
                <a:ea typeface="Arial"/>
                <a:cs typeface="Poppins" panose="00000500000000000000" pitchFamily="2" charset="0"/>
                <a:sym typeface="Arial"/>
              </a:rPr>
              <a:t>The study extends beyond the parcel</a:t>
            </a:r>
            <a:endParaRPr dirty="0">
              <a:latin typeface="Poppins" panose="00000500000000000000" pitchFamily="2" charset="0"/>
              <a:cs typeface="Poppins" panose="00000500000000000000" pitchFamily="2" charset="0"/>
            </a:endParaRPr>
          </a:p>
        </p:txBody>
      </p:sp>
      <p:sp>
        <p:nvSpPr>
          <p:cNvPr id="329" name="Google Shape;329;g3f8f3dc8dbc_1_106"/>
          <p:cNvSpPr/>
          <p:nvPr/>
        </p:nvSpPr>
        <p:spPr>
          <a:xfrm>
            <a:off x="819150" y="1362075"/>
            <a:ext cx="16592550" cy="5905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325" b="0">
                <a:solidFill>
                  <a:srgbClr val="273B46"/>
                </a:solidFill>
                <a:latin typeface="Arial"/>
                <a:ea typeface="Arial"/>
                <a:cs typeface="Arial"/>
                <a:sym typeface="Arial"/>
              </a:rPr>
              <a:t>Belle Glade, Florida: proposed fill, stormwater storage and a wider hydraulic system</a:t>
            </a:r>
            <a:endParaRPr/>
          </a:p>
        </p:txBody>
      </p:sp>
      <p:cxnSp>
        <p:nvCxnSpPr>
          <p:cNvPr id="330" name="Google Shape;330;g3f8f3dc8dbc_1_106"/>
          <p:cNvCxnSpPr/>
          <p:nvPr/>
        </p:nvCxnSpPr>
        <p:spPr>
          <a:xfrm>
            <a:off x="800100" y="9610725"/>
            <a:ext cx="16687800" cy="953"/>
          </a:xfrm>
          <a:prstGeom prst="straightConnector1">
            <a:avLst/>
          </a:prstGeom>
          <a:noFill/>
          <a:ln w="19050" cap="flat" cmpd="sng">
            <a:solidFill>
              <a:srgbClr val="1B75A3"/>
            </a:solidFill>
            <a:prstDash val="solid"/>
            <a:round/>
            <a:headEnd type="none" w="sm" len="sm"/>
            <a:tailEnd type="none" w="sm" len="sm"/>
          </a:ln>
        </p:spPr>
      </p:cxnSp>
      <p:pic>
        <p:nvPicPr>
          <p:cNvPr id="331" name="Google Shape;331;g3f8f3dc8dbc_1_106"/>
          <p:cNvPicPr preferRelativeResize="0"/>
          <p:nvPr/>
        </p:nvPicPr>
        <p:blipFill rotWithShape="1">
          <a:blip r:embed="rId3">
            <a:alphaModFix/>
          </a:blip>
          <a:srcRect/>
          <a:stretch/>
        </p:blipFill>
        <p:spPr>
          <a:xfrm>
            <a:off x="804212" y="9715500"/>
            <a:ext cx="1230025" cy="495300"/>
          </a:xfrm>
          <a:prstGeom prst="rect">
            <a:avLst/>
          </a:prstGeom>
          <a:noFill/>
          <a:ln>
            <a:noFill/>
          </a:ln>
        </p:spPr>
      </p:pic>
      <p:sp>
        <p:nvSpPr>
          <p:cNvPr id="332" name="Google Shape;332;g3f8f3dc8dbc_1_106"/>
          <p:cNvSpPr/>
          <p:nvPr/>
        </p:nvSpPr>
        <p:spPr>
          <a:xfrm>
            <a:off x="16925925" y="9772650"/>
            <a:ext cx="552450" cy="371475"/>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950" b="1">
                <a:solidFill>
                  <a:srgbClr val="1B75A3"/>
                </a:solidFill>
                <a:latin typeface="Arial"/>
                <a:ea typeface="Arial"/>
                <a:cs typeface="Arial"/>
                <a:sym typeface="Arial"/>
              </a:rPr>
              <a:t>03</a:t>
            </a:r>
            <a:endParaRPr/>
          </a:p>
        </p:txBody>
      </p:sp>
      <p:sp>
        <p:nvSpPr>
          <p:cNvPr id="333" name="Google Shape;333;g3f8f3dc8dbc_1_106"/>
          <p:cNvSpPr/>
          <p:nvPr/>
        </p:nvSpPr>
        <p:spPr>
          <a:xfrm>
            <a:off x="809625" y="2133600"/>
            <a:ext cx="6791325" cy="42862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a:solidFill>
                  <a:srgbClr val="183E53"/>
                </a:solidFill>
                <a:latin typeface="Arial"/>
                <a:ea typeface="Arial"/>
                <a:cs typeface="Arial"/>
                <a:sym typeface="Arial"/>
              </a:rPr>
              <a:t>Site and effective-map context</a:t>
            </a:r>
            <a:endParaRPr/>
          </a:p>
        </p:txBody>
      </p:sp>
      <p:pic>
        <p:nvPicPr>
          <p:cNvPr id="334" name="Google Shape;334;g3f8f3dc8dbc_1_106"/>
          <p:cNvPicPr preferRelativeResize="0"/>
          <p:nvPr/>
        </p:nvPicPr>
        <p:blipFill rotWithShape="1">
          <a:blip r:embed="rId4">
            <a:alphaModFix/>
          </a:blip>
          <a:srcRect/>
          <a:stretch/>
        </p:blipFill>
        <p:spPr>
          <a:xfrm>
            <a:off x="1092357" y="2600325"/>
            <a:ext cx="6206812" cy="6286500"/>
          </a:xfrm>
          <a:prstGeom prst="rect">
            <a:avLst/>
          </a:prstGeom>
          <a:noFill/>
          <a:ln>
            <a:noFill/>
          </a:ln>
        </p:spPr>
      </p:pic>
      <p:sp>
        <p:nvSpPr>
          <p:cNvPr id="335" name="Google Shape;335;g3f8f3dc8dbc_1_106"/>
          <p:cNvSpPr/>
          <p:nvPr/>
        </p:nvSpPr>
        <p:spPr>
          <a:xfrm>
            <a:off x="809625" y="9020175"/>
            <a:ext cx="6858000" cy="5619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75" b="0">
                <a:solidFill>
                  <a:srgbClr val="5D707B"/>
                </a:solidFill>
                <a:latin typeface="Arial"/>
                <a:ea typeface="Arial"/>
                <a:cs typeface="Arial"/>
                <a:sym typeface="Arial"/>
              </a:rPr>
              <a:t>The modeled domain extends beyond this view</a:t>
            </a:r>
            <a:endParaRPr/>
          </a:p>
          <a:p>
            <a:pPr marL="0" marR="0" lvl="0" indent="0" algn="l" rtl="0">
              <a:spcBef>
                <a:spcPts val="0"/>
              </a:spcBef>
              <a:spcAft>
                <a:spcPts val="0"/>
              </a:spcAft>
              <a:buNone/>
            </a:pPr>
            <a:r>
              <a:rPr lang="en-US" sz="1875" b="0">
                <a:solidFill>
                  <a:srgbClr val="5D707B"/>
                </a:solidFill>
                <a:latin typeface="Arial"/>
                <a:ea typeface="Arial"/>
                <a:cs typeface="Arial"/>
                <a:sym typeface="Arial"/>
              </a:rPr>
              <a:t>into the City and surrounding agricultural fields.</a:t>
            </a:r>
            <a:endParaRPr/>
          </a:p>
        </p:txBody>
      </p:sp>
      <p:sp>
        <p:nvSpPr>
          <p:cNvPr id="336" name="Google Shape;336;g3f8f3dc8dbc_1_106"/>
          <p:cNvSpPr/>
          <p:nvPr/>
        </p:nvSpPr>
        <p:spPr>
          <a:xfrm>
            <a:off x="8286750" y="2124075"/>
            <a:ext cx="2524125" cy="53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3225" b="1">
                <a:solidFill>
                  <a:srgbClr val="1B75A3"/>
                </a:solidFill>
                <a:latin typeface="Arial"/>
                <a:ea typeface="Arial"/>
                <a:cs typeface="Arial"/>
                <a:sym typeface="Arial"/>
              </a:rPr>
              <a:t>~15 acres</a:t>
            </a:r>
            <a:endParaRPr/>
          </a:p>
        </p:txBody>
      </p:sp>
      <p:sp>
        <p:nvSpPr>
          <p:cNvPr id="337" name="Google Shape;337;g3f8f3dc8dbc_1_106"/>
          <p:cNvSpPr/>
          <p:nvPr/>
        </p:nvSpPr>
        <p:spPr>
          <a:xfrm>
            <a:off x="8286750" y="2705100"/>
            <a:ext cx="2524125" cy="39052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25" b="0">
                <a:solidFill>
                  <a:srgbClr val="5D707B"/>
                </a:solidFill>
                <a:latin typeface="Arial"/>
                <a:ea typeface="Arial"/>
                <a:cs typeface="Arial"/>
                <a:sym typeface="Arial"/>
              </a:rPr>
              <a:t>development area</a:t>
            </a:r>
            <a:endParaRPr/>
          </a:p>
        </p:txBody>
      </p:sp>
      <p:sp>
        <p:nvSpPr>
          <p:cNvPr id="338" name="Google Shape;338;g3f8f3dc8dbc_1_106"/>
          <p:cNvSpPr/>
          <p:nvPr/>
        </p:nvSpPr>
        <p:spPr>
          <a:xfrm>
            <a:off x="11087100" y="2124075"/>
            <a:ext cx="2695575" cy="53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3225" b="1">
                <a:solidFill>
                  <a:srgbClr val="1B75A3"/>
                </a:solidFill>
                <a:latin typeface="Arial"/>
                <a:ea typeface="Arial"/>
                <a:cs typeface="Arial"/>
                <a:sym typeface="Arial"/>
              </a:rPr>
              <a:t>3–4 feet</a:t>
            </a:r>
            <a:endParaRPr/>
          </a:p>
        </p:txBody>
      </p:sp>
      <p:sp>
        <p:nvSpPr>
          <p:cNvPr id="339" name="Google Shape;339;g3f8f3dc8dbc_1_106"/>
          <p:cNvSpPr/>
          <p:nvPr/>
        </p:nvSpPr>
        <p:spPr>
          <a:xfrm>
            <a:off x="11087100" y="2705100"/>
            <a:ext cx="2695575" cy="39052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25" b="0">
                <a:solidFill>
                  <a:srgbClr val="5D707B"/>
                </a:solidFill>
                <a:latin typeface="Arial"/>
                <a:ea typeface="Arial"/>
                <a:cs typeface="Arial"/>
                <a:sym typeface="Arial"/>
              </a:rPr>
              <a:t>proposed fill</a:t>
            </a:r>
            <a:endParaRPr/>
          </a:p>
        </p:txBody>
      </p:sp>
      <p:sp>
        <p:nvSpPr>
          <p:cNvPr id="340" name="Google Shape;340;g3f8f3dc8dbc_1_106"/>
          <p:cNvSpPr/>
          <p:nvPr/>
        </p:nvSpPr>
        <p:spPr>
          <a:xfrm>
            <a:off x="14182725" y="2124075"/>
            <a:ext cx="3200400" cy="53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3225" b="1">
                <a:solidFill>
                  <a:srgbClr val="1B75A3"/>
                </a:solidFill>
                <a:latin typeface="Arial"/>
                <a:ea typeface="Arial"/>
                <a:cs typeface="Arial"/>
                <a:sym typeface="Arial"/>
              </a:rPr>
              <a:t>~11 acre-feet</a:t>
            </a:r>
            <a:endParaRPr/>
          </a:p>
        </p:txBody>
      </p:sp>
      <p:sp>
        <p:nvSpPr>
          <p:cNvPr id="341" name="Google Shape;341;g3f8f3dc8dbc_1_106"/>
          <p:cNvSpPr/>
          <p:nvPr/>
        </p:nvSpPr>
        <p:spPr>
          <a:xfrm>
            <a:off x="14182725" y="2705100"/>
            <a:ext cx="3200400" cy="39052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25" b="0">
                <a:solidFill>
                  <a:srgbClr val="5D707B"/>
                </a:solidFill>
                <a:latin typeface="Arial"/>
                <a:ea typeface="Arial"/>
                <a:cs typeface="Arial"/>
                <a:sym typeface="Arial"/>
              </a:rPr>
              <a:t>wet pond</a:t>
            </a:r>
            <a:endParaRPr/>
          </a:p>
        </p:txBody>
      </p:sp>
      <p:graphicFrame>
        <p:nvGraphicFramePr>
          <p:cNvPr id="342" name="Google Shape;342;g3f8f3dc8dbc_1_106"/>
          <p:cNvGraphicFramePr/>
          <p:nvPr/>
        </p:nvGraphicFramePr>
        <p:xfrm>
          <a:off x="8286750" y="3343275"/>
          <a:ext cx="9163050" cy="5400675"/>
        </p:xfrm>
        <a:graphic>
          <a:graphicData uri="http://schemas.openxmlformats.org/drawingml/2006/table">
            <a:tbl>
              <a:tblPr>
                <a:noFill/>
              </a:tblPr>
              <a:tblGrid>
                <a:gridCol w="2905125">
                  <a:extLst>
                    <a:ext uri="{9D8B030D-6E8A-4147-A177-3AD203B41FA5}">
                      <a16:colId xmlns:a16="http://schemas.microsoft.com/office/drawing/2014/main" val="20000"/>
                    </a:ext>
                  </a:extLst>
                </a:gridCol>
                <a:gridCol w="6257925">
                  <a:extLst>
                    <a:ext uri="{9D8B030D-6E8A-4147-A177-3AD203B41FA5}">
                      <a16:colId xmlns:a16="http://schemas.microsoft.com/office/drawing/2014/main" val="20001"/>
                    </a:ext>
                  </a:extLst>
                </a:gridCol>
              </a:tblGrid>
              <a:tr h="619125">
                <a:tc>
                  <a:txBody>
                    <a:bodyPr/>
                    <a:lstStyle/>
                    <a:p>
                      <a:pPr marL="0" marR="0" lvl="0" indent="0" algn="l" rtl="0">
                        <a:spcBef>
                          <a:spcPts val="0"/>
                        </a:spcBef>
                        <a:spcAft>
                          <a:spcPts val="0"/>
                        </a:spcAft>
                        <a:buClr>
                          <a:srgbClr val="FFFFFF"/>
                        </a:buClr>
                        <a:buSzPts val="2100"/>
                        <a:buFont typeface="Arial"/>
                        <a:buNone/>
                      </a:pPr>
                      <a:r>
                        <a:rPr lang="en-US" sz="2100" b="1" u="none" strike="noStrike" cap="none">
                          <a:solidFill>
                            <a:srgbClr val="FFFFFF"/>
                          </a:solidFill>
                          <a:latin typeface="Arial"/>
                          <a:ea typeface="Arial"/>
                          <a:cs typeface="Arial"/>
                          <a:sym typeface="Arial"/>
                        </a:rPr>
                        <a:t>Case condition</a:t>
                      </a:r>
                      <a:endParaRPr lang="en-US"/>
                    </a:p>
                  </a:txBody>
                  <a:tcPr marL="171450" marR="171450" marT="133350" marB="95250" anchor="ctr">
                    <a:solidFill>
                      <a:srgbClr val="183E53"/>
                    </a:solidFill>
                  </a:tcPr>
                </a:tc>
                <a:tc>
                  <a:txBody>
                    <a:bodyPr/>
                    <a:lstStyle/>
                    <a:p>
                      <a:pPr marL="0" marR="0" lvl="0" indent="0" algn="l" rtl="0">
                        <a:spcBef>
                          <a:spcPts val="0"/>
                        </a:spcBef>
                        <a:spcAft>
                          <a:spcPts val="0"/>
                        </a:spcAft>
                        <a:buClr>
                          <a:srgbClr val="FFFFFF"/>
                        </a:buClr>
                        <a:buSzPts val="2100"/>
                        <a:buFont typeface="Arial"/>
                        <a:buNone/>
                      </a:pPr>
                      <a:r>
                        <a:rPr lang="en-US" sz="2100" b="1">
                          <a:solidFill>
                            <a:srgbClr val="FFFFFF"/>
                          </a:solidFill>
                          <a:latin typeface="Arial"/>
                          <a:ea typeface="Arial"/>
                          <a:cs typeface="Arial"/>
                          <a:sym typeface="Arial"/>
                        </a:rPr>
                        <a:t>Engineering response</a:t>
                      </a:r>
                      <a:endParaRPr lang="en-US"/>
                    </a:p>
                  </a:txBody>
                  <a:tcPr marL="171450" marR="171450" marT="133350" marB="95250" anchor="ctr">
                    <a:solidFill>
                      <a:srgbClr val="183E53"/>
                    </a:solidFill>
                  </a:tcPr>
                </a:tc>
                <a:extLst>
                  <a:ext uri="{0D108BD9-81ED-4DB2-BD59-A6C34878D82A}">
                    <a16:rowId xmlns:a16="http://schemas.microsoft.com/office/drawing/2014/main" val="10000"/>
                  </a:ext>
                </a:extLst>
              </a:tr>
              <a:tr h="1143000">
                <a:tc>
                  <a:txBody>
                    <a:bodyPr/>
                    <a:lstStyle/>
                    <a:p>
                      <a:pPr marL="0" marR="0" lvl="0" indent="0" algn="l" rtl="0">
                        <a:spcBef>
                          <a:spcPts val="0"/>
                        </a:spcBef>
                        <a:spcAft>
                          <a:spcPts val="0"/>
                        </a:spcAft>
                        <a:buClr>
                          <a:srgbClr val="183E53"/>
                        </a:buClr>
                        <a:buSzPts val="2250"/>
                        <a:buFont typeface="Arial"/>
                        <a:buNone/>
                      </a:pPr>
                      <a:r>
                        <a:rPr lang="en-US" sz="2250" b="1">
                          <a:solidFill>
                            <a:srgbClr val="183E53"/>
                          </a:solidFill>
                          <a:latin typeface="Arial"/>
                          <a:ea typeface="Arial"/>
                          <a:cs typeface="Arial"/>
                          <a:sym typeface="Arial"/>
                        </a:rPr>
                        <a:t>Effective model</a:t>
                      </a:r>
                      <a:endParaRPr lang="en-US"/>
                    </a:p>
                    <a:p>
                      <a:pPr marL="0" marR="0" lvl="0" indent="0" algn="l" rtl="0">
                        <a:spcBef>
                          <a:spcPts val="0"/>
                        </a:spcBef>
                        <a:spcAft>
                          <a:spcPts val="0"/>
                        </a:spcAft>
                        <a:buClr>
                          <a:srgbClr val="183E53"/>
                        </a:buClr>
                        <a:buSzPts val="2250"/>
                        <a:buFont typeface="Arial"/>
                        <a:buNone/>
                      </a:pPr>
                      <a:r>
                        <a:rPr lang="en-US" sz="2250" b="1">
                          <a:solidFill>
                            <a:srgbClr val="183E53"/>
                          </a:solidFill>
                          <a:latin typeface="Arial"/>
                          <a:ea typeface="Arial"/>
                          <a:cs typeface="Arial"/>
                          <a:sym typeface="Arial"/>
                        </a:rPr>
                        <a:t>unavailable</a:t>
                      </a:r>
                      <a:endParaRPr lang="en-US"/>
                    </a:p>
                  </a:txBody>
                  <a:tcPr marL="171450" marR="171450" marT="133350" marB="95250" anchor="ctr">
                    <a:solidFill>
                      <a:srgbClr val="EEF5F8"/>
                    </a:solidFill>
                  </a:tcPr>
                </a:tc>
                <a:tc>
                  <a:txBody>
                    <a:bodyPr/>
                    <a:lstStyle/>
                    <a:p>
                      <a:pPr marL="0" marR="0" lvl="0" indent="0" algn="l" rtl="0">
                        <a:spcBef>
                          <a:spcPts val="0"/>
                        </a:spcBef>
                        <a:spcAft>
                          <a:spcPts val="0"/>
                        </a:spcAft>
                        <a:buClr>
                          <a:srgbClr val="273B46"/>
                        </a:buClr>
                        <a:buSzPts val="2250"/>
                        <a:buFont typeface="Arial"/>
                        <a:buNone/>
                      </a:pPr>
                      <a:r>
                        <a:rPr lang="en-US" sz="2250" b="0">
                          <a:solidFill>
                            <a:srgbClr val="273B46"/>
                          </a:solidFill>
                          <a:latin typeface="Arial"/>
                          <a:ea typeface="Arial"/>
                          <a:cs typeface="Arial"/>
                          <a:sym typeface="Arial"/>
                        </a:rPr>
                        <a:t>Develop and justify an</a:t>
                      </a:r>
                      <a:endParaRPr lang="en-US"/>
                    </a:p>
                    <a:p>
                      <a:pPr marL="0" marR="0" lvl="0" indent="0" algn="l" rtl="0">
                        <a:spcBef>
                          <a:spcPts val="0"/>
                        </a:spcBef>
                        <a:spcAft>
                          <a:spcPts val="0"/>
                        </a:spcAft>
                        <a:buClr>
                          <a:srgbClr val="273B46"/>
                        </a:buClr>
                        <a:buSzPts val="2250"/>
                        <a:buFont typeface="Arial"/>
                        <a:buNone/>
                      </a:pPr>
                      <a:r>
                        <a:rPr lang="en-US" sz="2250" b="0">
                          <a:solidFill>
                            <a:srgbClr val="273B46"/>
                          </a:solidFill>
                          <a:latin typeface="Arial"/>
                          <a:ea typeface="Arial"/>
                          <a:cs typeface="Arial"/>
                          <a:sym typeface="Arial"/>
                        </a:rPr>
                        <a:t>alternative analytical baseline</a:t>
                      </a:r>
                      <a:endParaRPr lang="en-US"/>
                    </a:p>
                  </a:txBody>
                  <a:tcPr marL="171450" marR="171450" marT="133350" marB="95250" anchor="ctr">
                    <a:solidFill>
                      <a:srgbClr val="EEF5F8"/>
                    </a:solidFill>
                  </a:tcPr>
                </a:tc>
                <a:extLst>
                  <a:ext uri="{0D108BD9-81ED-4DB2-BD59-A6C34878D82A}">
                    <a16:rowId xmlns:a16="http://schemas.microsoft.com/office/drawing/2014/main" val="10001"/>
                  </a:ext>
                </a:extLst>
              </a:tr>
              <a:tr h="1238250">
                <a:tc>
                  <a:txBody>
                    <a:bodyPr/>
                    <a:lstStyle/>
                    <a:p>
                      <a:pPr marL="0" marR="0" lvl="0" indent="0" algn="l" rtl="0">
                        <a:spcBef>
                          <a:spcPts val="0"/>
                        </a:spcBef>
                        <a:spcAft>
                          <a:spcPts val="0"/>
                        </a:spcAft>
                        <a:buClr>
                          <a:srgbClr val="183E53"/>
                        </a:buClr>
                        <a:buSzPts val="2250"/>
                        <a:buFont typeface="Arial"/>
                        <a:buNone/>
                      </a:pPr>
                      <a:r>
                        <a:rPr lang="en-US" sz="2250" b="1">
                          <a:solidFill>
                            <a:srgbClr val="183E53"/>
                          </a:solidFill>
                          <a:latin typeface="Arial"/>
                          <a:ea typeface="Arial"/>
                          <a:cs typeface="Arial"/>
                          <a:sym typeface="Arial"/>
                        </a:rPr>
                        <a:t>Flat terrain</a:t>
                      </a:r>
                      <a:endParaRPr lang="en-US"/>
                    </a:p>
                    <a:p>
                      <a:pPr marL="0" marR="0" lvl="0" indent="0" algn="l" rtl="0">
                        <a:spcBef>
                          <a:spcPts val="0"/>
                        </a:spcBef>
                        <a:spcAft>
                          <a:spcPts val="0"/>
                        </a:spcAft>
                        <a:buClr>
                          <a:srgbClr val="183E53"/>
                        </a:buClr>
                        <a:buSzPts val="2250"/>
                        <a:buFont typeface="Arial"/>
                        <a:buNone/>
                      </a:pPr>
                      <a:r>
                        <a:rPr lang="en-US" sz="2250" b="1">
                          <a:solidFill>
                            <a:srgbClr val="183E53"/>
                          </a:solidFill>
                          <a:latin typeface="Arial"/>
                          <a:ea typeface="Arial"/>
                          <a:cs typeface="Arial"/>
                          <a:sym typeface="Arial"/>
                        </a:rPr>
                        <a:t>and canals</a:t>
                      </a:r>
                      <a:endParaRPr lang="en-US"/>
                    </a:p>
                  </a:txBody>
                  <a:tcPr marL="171450" marR="171450" marT="133350" marB="95250" anchor="ctr">
                    <a:solidFill>
                      <a:srgbClr val="FFFFFF"/>
                    </a:solidFill>
                  </a:tcPr>
                </a:tc>
                <a:tc>
                  <a:txBody>
                    <a:bodyPr/>
                    <a:lstStyle/>
                    <a:p>
                      <a:pPr marL="0" marR="0" lvl="0" indent="0" algn="l" rtl="0">
                        <a:spcBef>
                          <a:spcPts val="0"/>
                        </a:spcBef>
                        <a:spcAft>
                          <a:spcPts val="0"/>
                        </a:spcAft>
                        <a:buClr>
                          <a:srgbClr val="273B46"/>
                        </a:buClr>
                        <a:buSzPts val="2250"/>
                        <a:buFont typeface="Arial"/>
                        <a:buNone/>
                      </a:pPr>
                      <a:r>
                        <a:rPr lang="en-US" sz="2250" b="0">
                          <a:solidFill>
                            <a:srgbClr val="273B46"/>
                          </a:solidFill>
                          <a:latin typeface="Arial"/>
                          <a:ea typeface="Arial"/>
                          <a:cs typeface="Arial"/>
                          <a:sym typeface="Arial"/>
                        </a:rPr>
                        <a:t>HEC-RAS 2D rain-on-grid:</a:t>
                      </a:r>
                      <a:endParaRPr lang="en-US"/>
                    </a:p>
                    <a:p>
                      <a:pPr marL="0" marR="0" lvl="0" indent="0" algn="l" rtl="0">
                        <a:spcBef>
                          <a:spcPts val="0"/>
                        </a:spcBef>
                        <a:spcAft>
                          <a:spcPts val="0"/>
                        </a:spcAft>
                        <a:buClr>
                          <a:srgbClr val="273B46"/>
                        </a:buClr>
                        <a:buSzPts val="2250"/>
                        <a:buFont typeface="Arial"/>
                        <a:buNone/>
                      </a:pPr>
                      <a:r>
                        <a:rPr lang="en-US" sz="2250" b="0">
                          <a:solidFill>
                            <a:srgbClr val="273B46"/>
                          </a:solidFill>
                          <a:latin typeface="Arial"/>
                          <a:ea typeface="Arial"/>
                          <a:cs typeface="Arial"/>
                          <a:sym typeface="Arial"/>
                        </a:rPr>
                        <a:t>rainfall, infiltration and</a:t>
                      </a:r>
                      <a:endParaRPr lang="en-US"/>
                    </a:p>
                    <a:p>
                      <a:pPr marL="0" marR="0" lvl="0" indent="0" algn="l" rtl="0">
                        <a:spcBef>
                          <a:spcPts val="0"/>
                        </a:spcBef>
                        <a:spcAft>
                          <a:spcPts val="0"/>
                        </a:spcAft>
                        <a:buClr>
                          <a:srgbClr val="273B46"/>
                        </a:buClr>
                        <a:buSzPts val="2250"/>
                        <a:buFont typeface="Arial"/>
                        <a:buNone/>
                      </a:pPr>
                      <a:r>
                        <a:rPr lang="en-US" sz="2250" b="0">
                          <a:solidFill>
                            <a:srgbClr val="273B46"/>
                          </a:solidFill>
                          <a:latin typeface="Arial"/>
                          <a:ea typeface="Arial"/>
                          <a:cs typeface="Arial"/>
                          <a:sym typeface="Arial"/>
                        </a:rPr>
                        <a:t>shallow overland flow</a:t>
                      </a:r>
                      <a:endParaRPr lang="en-US"/>
                    </a:p>
                  </a:txBody>
                  <a:tcPr marL="171450" marR="171450" marT="133350" marB="95250" anchor="ctr">
                    <a:solidFill>
                      <a:srgbClr val="FFFFFF"/>
                    </a:solidFill>
                  </a:tcPr>
                </a:tc>
                <a:extLst>
                  <a:ext uri="{0D108BD9-81ED-4DB2-BD59-A6C34878D82A}">
                    <a16:rowId xmlns:a16="http://schemas.microsoft.com/office/drawing/2014/main" val="10002"/>
                  </a:ext>
                </a:extLst>
              </a:tr>
              <a:tr h="1238250">
                <a:tc>
                  <a:txBody>
                    <a:bodyPr/>
                    <a:lstStyle/>
                    <a:p>
                      <a:pPr marL="0" marR="0" lvl="0" indent="0" algn="l" rtl="0">
                        <a:spcBef>
                          <a:spcPts val="0"/>
                        </a:spcBef>
                        <a:spcAft>
                          <a:spcPts val="0"/>
                        </a:spcAft>
                        <a:buClr>
                          <a:srgbClr val="183E53"/>
                        </a:buClr>
                        <a:buSzPts val="2250"/>
                        <a:buFont typeface="Arial"/>
                        <a:buNone/>
                      </a:pPr>
                      <a:r>
                        <a:rPr lang="en-US" sz="2250" b="1">
                          <a:solidFill>
                            <a:srgbClr val="183E53"/>
                          </a:solidFill>
                          <a:latin typeface="Arial"/>
                          <a:ea typeface="Arial"/>
                          <a:cs typeface="Arial"/>
                          <a:sym typeface="Arial"/>
                        </a:rPr>
                        <a:t>Fill and</a:t>
                      </a:r>
                      <a:endParaRPr lang="en-US"/>
                    </a:p>
                    <a:p>
                      <a:pPr marL="0" marR="0" lvl="0" indent="0" algn="l" rtl="0">
                        <a:spcBef>
                          <a:spcPts val="0"/>
                        </a:spcBef>
                        <a:spcAft>
                          <a:spcPts val="0"/>
                        </a:spcAft>
                        <a:buClr>
                          <a:srgbClr val="183E53"/>
                        </a:buClr>
                        <a:buSzPts val="2250"/>
                        <a:buFont typeface="Arial"/>
                        <a:buNone/>
                      </a:pPr>
                      <a:r>
                        <a:rPr lang="en-US" sz="2250" b="1">
                          <a:solidFill>
                            <a:srgbClr val="183E53"/>
                          </a:solidFill>
                          <a:latin typeface="Arial"/>
                          <a:ea typeface="Arial"/>
                          <a:cs typeface="Arial"/>
                          <a:sym typeface="Arial"/>
                        </a:rPr>
                        <a:t>stormwater storage</a:t>
                      </a:r>
                      <a:endParaRPr lang="en-US"/>
                    </a:p>
                  </a:txBody>
                  <a:tcPr marL="171450" marR="171450" marT="133350" marB="95250" anchor="ctr">
                    <a:solidFill>
                      <a:srgbClr val="EEF5F8"/>
                    </a:solidFill>
                  </a:tcPr>
                </a:tc>
                <a:tc>
                  <a:txBody>
                    <a:bodyPr/>
                    <a:lstStyle/>
                    <a:p>
                      <a:pPr marL="0" marR="0" lvl="0" indent="0" algn="l" rtl="0">
                        <a:spcBef>
                          <a:spcPts val="0"/>
                        </a:spcBef>
                        <a:spcAft>
                          <a:spcPts val="0"/>
                        </a:spcAft>
                        <a:buClr>
                          <a:srgbClr val="273B46"/>
                        </a:buClr>
                        <a:buSzPts val="2250"/>
                        <a:buFont typeface="Arial"/>
                        <a:buNone/>
                      </a:pPr>
                      <a:r>
                        <a:rPr lang="en-US" sz="2250" b="0">
                          <a:solidFill>
                            <a:srgbClr val="273B46"/>
                          </a:solidFill>
                          <a:latin typeface="Arial"/>
                          <a:ea typeface="Arial"/>
                          <a:cs typeface="Arial"/>
                          <a:sym typeface="Arial"/>
                        </a:rPr>
                        <a:t>Compare existing and proposed</a:t>
                      </a:r>
                      <a:endParaRPr lang="en-US"/>
                    </a:p>
                    <a:p>
                      <a:pPr marL="0" marR="0" lvl="0" indent="0" algn="l" rtl="0">
                        <a:spcBef>
                          <a:spcPts val="0"/>
                        </a:spcBef>
                        <a:spcAft>
                          <a:spcPts val="0"/>
                        </a:spcAft>
                        <a:buClr>
                          <a:srgbClr val="273B46"/>
                        </a:buClr>
                        <a:buSzPts val="2250"/>
                        <a:buFont typeface="Arial"/>
                        <a:buNone/>
                      </a:pPr>
                      <a:r>
                        <a:rPr lang="en-US" sz="2250" b="0">
                          <a:solidFill>
                            <a:srgbClr val="273B46"/>
                          </a:solidFill>
                          <a:latin typeface="Arial"/>
                          <a:ea typeface="Arial"/>
                          <a:cs typeface="Arial"/>
                          <a:sym typeface="Arial"/>
                        </a:rPr>
                        <a:t>conditions, including the</a:t>
                      </a:r>
                      <a:endParaRPr lang="en-US"/>
                    </a:p>
                    <a:p>
                      <a:pPr marL="0" marR="0" lvl="0" indent="0" algn="l" rtl="0">
                        <a:spcBef>
                          <a:spcPts val="0"/>
                        </a:spcBef>
                        <a:spcAft>
                          <a:spcPts val="0"/>
                        </a:spcAft>
                        <a:buClr>
                          <a:srgbClr val="273B46"/>
                        </a:buClr>
                        <a:buSzPts val="2250"/>
                        <a:buFont typeface="Arial"/>
                        <a:buNone/>
                      </a:pPr>
                      <a:r>
                        <a:rPr lang="en-US" sz="2250" b="0">
                          <a:solidFill>
                            <a:srgbClr val="273B46"/>
                          </a:solidFill>
                          <a:latin typeface="Arial"/>
                          <a:ea typeface="Arial"/>
                          <a:cs typeface="Arial"/>
                          <a:sym typeface="Arial"/>
                        </a:rPr>
                        <a:t>response beyond the site</a:t>
                      </a:r>
                      <a:endParaRPr lang="en-US"/>
                    </a:p>
                  </a:txBody>
                  <a:tcPr marL="171450" marR="171450" marT="133350" marB="95250" anchor="ctr">
                    <a:solidFill>
                      <a:srgbClr val="EEF5F8"/>
                    </a:solidFill>
                  </a:tcPr>
                </a:tc>
                <a:extLst>
                  <a:ext uri="{0D108BD9-81ED-4DB2-BD59-A6C34878D82A}">
                    <a16:rowId xmlns:a16="http://schemas.microsoft.com/office/drawing/2014/main" val="10003"/>
                  </a:ext>
                </a:extLst>
              </a:tr>
              <a:tr h="1123950">
                <a:tc>
                  <a:txBody>
                    <a:bodyPr/>
                    <a:lstStyle/>
                    <a:p>
                      <a:pPr marL="0" marR="0" lvl="0" indent="0" algn="l" rtl="0">
                        <a:spcBef>
                          <a:spcPts val="0"/>
                        </a:spcBef>
                        <a:spcAft>
                          <a:spcPts val="0"/>
                        </a:spcAft>
                        <a:buClr>
                          <a:srgbClr val="183E53"/>
                        </a:buClr>
                        <a:buSzPts val="2250"/>
                        <a:buFont typeface="Arial"/>
                        <a:buNone/>
                      </a:pPr>
                      <a:r>
                        <a:rPr lang="en-US" sz="2250" b="1">
                          <a:solidFill>
                            <a:srgbClr val="183E53"/>
                          </a:solidFill>
                          <a:latin typeface="Arial"/>
                          <a:ea typeface="Arial"/>
                          <a:cs typeface="Arial"/>
                          <a:sym typeface="Arial"/>
                        </a:rPr>
                        <a:t>City–County</a:t>
                      </a:r>
                      <a:endParaRPr lang="en-US"/>
                    </a:p>
                    <a:p>
                      <a:pPr marL="0" marR="0" lvl="0" indent="0" algn="l" rtl="0">
                        <a:spcBef>
                          <a:spcPts val="0"/>
                        </a:spcBef>
                        <a:spcAft>
                          <a:spcPts val="0"/>
                        </a:spcAft>
                        <a:buClr>
                          <a:srgbClr val="183E53"/>
                        </a:buClr>
                        <a:buSzPts val="2250"/>
                        <a:buFont typeface="Arial"/>
                        <a:buNone/>
                      </a:pPr>
                      <a:r>
                        <a:rPr lang="en-US" sz="2250" b="1">
                          <a:solidFill>
                            <a:srgbClr val="183E53"/>
                          </a:solidFill>
                          <a:latin typeface="Arial"/>
                          <a:ea typeface="Arial"/>
                          <a:cs typeface="Arial"/>
                          <a:sym typeface="Arial"/>
                        </a:rPr>
                        <a:t>boundary</a:t>
                      </a:r>
                      <a:endParaRPr lang="en-US"/>
                    </a:p>
                  </a:txBody>
                  <a:tcPr marL="171450" marR="171450" marT="133350" marB="95250" anchor="ctr">
                    <a:solidFill>
                      <a:srgbClr val="FFFFFF"/>
                    </a:solidFill>
                  </a:tcPr>
                </a:tc>
                <a:tc>
                  <a:txBody>
                    <a:bodyPr/>
                    <a:lstStyle/>
                    <a:p>
                      <a:pPr marL="0" marR="0" lvl="0" indent="0" algn="l" rtl="0">
                        <a:spcBef>
                          <a:spcPts val="0"/>
                        </a:spcBef>
                        <a:spcAft>
                          <a:spcPts val="0"/>
                        </a:spcAft>
                        <a:buClr>
                          <a:srgbClr val="273B46"/>
                        </a:buClr>
                        <a:buSzPts val="2250"/>
                        <a:buFont typeface="Arial"/>
                        <a:buNone/>
                      </a:pPr>
                      <a:r>
                        <a:rPr lang="en-US" sz="2250" b="0">
                          <a:solidFill>
                            <a:srgbClr val="273B46"/>
                          </a:solidFill>
                          <a:latin typeface="Arial"/>
                          <a:ea typeface="Arial"/>
                          <a:cs typeface="Arial"/>
                          <a:sym typeface="Arial"/>
                        </a:rPr>
                        <a:t>Extend the study and coordinate</a:t>
                      </a:r>
                      <a:endParaRPr lang="en-US"/>
                    </a:p>
                    <a:p>
                      <a:pPr marL="0" marR="0" lvl="0" indent="0" algn="l" rtl="0">
                        <a:spcBef>
                          <a:spcPts val="0"/>
                        </a:spcBef>
                        <a:spcAft>
                          <a:spcPts val="0"/>
                        </a:spcAft>
                        <a:buClr>
                          <a:srgbClr val="273B46"/>
                        </a:buClr>
                        <a:buSzPts val="2250"/>
                        <a:buFont typeface="Arial"/>
                        <a:buNone/>
                      </a:pPr>
                      <a:r>
                        <a:rPr lang="en-US" sz="2250" b="0">
                          <a:solidFill>
                            <a:srgbClr val="273B46"/>
                          </a:solidFill>
                          <a:latin typeface="Arial"/>
                          <a:ea typeface="Arial"/>
                          <a:cs typeface="Arial"/>
                          <a:sym typeface="Arial"/>
                        </a:rPr>
                        <a:t>with both communities</a:t>
                      </a:r>
                      <a:endParaRPr lang="en-US"/>
                    </a:p>
                  </a:txBody>
                  <a:tcPr marL="171450" marR="171450" marT="133350" marB="95250" anchor="ctr">
                    <a:solidFill>
                      <a:srgbClr val="FFFF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147345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g3f8f3dc8dbc_1_207"/>
          <p:cNvSpPr/>
          <p:nvPr/>
        </p:nvSpPr>
        <p:spPr>
          <a:xfrm>
            <a:off x="800100" y="495300"/>
            <a:ext cx="16668750" cy="8191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4575" b="1">
                <a:solidFill>
                  <a:srgbClr val="1B75A3"/>
                </a:solidFill>
                <a:latin typeface="Arial"/>
                <a:ea typeface="Arial"/>
                <a:cs typeface="Arial"/>
                <a:sym typeface="Arial"/>
              </a:rPr>
              <a:t>What a completed revision delivers</a:t>
            </a:r>
            <a:endParaRPr/>
          </a:p>
        </p:txBody>
      </p:sp>
      <p:sp>
        <p:nvSpPr>
          <p:cNvPr id="431" name="Google Shape;431;g3f8f3dc8dbc_1_207"/>
          <p:cNvSpPr/>
          <p:nvPr/>
        </p:nvSpPr>
        <p:spPr>
          <a:xfrm>
            <a:off x="819150" y="1362075"/>
            <a:ext cx="16592550" cy="5905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325" b="0">
                <a:solidFill>
                  <a:srgbClr val="273B46"/>
                </a:solidFill>
                <a:latin typeface="Arial"/>
                <a:ea typeface="Arial"/>
                <a:cs typeface="Arial"/>
                <a:sym typeface="Arial"/>
              </a:rPr>
              <a:t>Massey Creek, Des Moines, Washington</a:t>
            </a:r>
            <a:endParaRPr/>
          </a:p>
        </p:txBody>
      </p:sp>
      <p:cxnSp>
        <p:nvCxnSpPr>
          <p:cNvPr id="432" name="Google Shape;432;g3f8f3dc8dbc_1_207"/>
          <p:cNvCxnSpPr/>
          <p:nvPr/>
        </p:nvCxnSpPr>
        <p:spPr>
          <a:xfrm>
            <a:off x="800100" y="9610725"/>
            <a:ext cx="16687800" cy="953"/>
          </a:xfrm>
          <a:prstGeom prst="straightConnector1">
            <a:avLst/>
          </a:prstGeom>
          <a:noFill/>
          <a:ln w="19050" cap="flat" cmpd="sng">
            <a:solidFill>
              <a:srgbClr val="1B75A3"/>
            </a:solidFill>
            <a:prstDash val="solid"/>
            <a:round/>
            <a:headEnd type="none" w="sm" len="sm"/>
            <a:tailEnd type="none" w="sm" len="sm"/>
          </a:ln>
        </p:spPr>
      </p:cxnSp>
      <p:pic>
        <p:nvPicPr>
          <p:cNvPr id="433" name="Google Shape;433;g3f8f3dc8dbc_1_207"/>
          <p:cNvPicPr preferRelativeResize="0"/>
          <p:nvPr/>
        </p:nvPicPr>
        <p:blipFill rotWithShape="1">
          <a:blip r:embed="rId3">
            <a:alphaModFix/>
          </a:blip>
          <a:srcRect/>
          <a:stretch/>
        </p:blipFill>
        <p:spPr>
          <a:xfrm>
            <a:off x="804212" y="9715500"/>
            <a:ext cx="1230025" cy="495300"/>
          </a:xfrm>
          <a:prstGeom prst="rect">
            <a:avLst/>
          </a:prstGeom>
          <a:noFill/>
          <a:ln>
            <a:noFill/>
          </a:ln>
        </p:spPr>
      </p:pic>
      <p:sp>
        <p:nvSpPr>
          <p:cNvPr id="434" name="Google Shape;434;g3f8f3dc8dbc_1_207"/>
          <p:cNvSpPr/>
          <p:nvPr/>
        </p:nvSpPr>
        <p:spPr>
          <a:xfrm>
            <a:off x="16925925" y="9772650"/>
            <a:ext cx="552450" cy="371475"/>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950" b="1">
                <a:solidFill>
                  <a:srgbClr val="1B75A3"/>
                </a:solidFill>
                <a:latin typeface="Arial"/>
                <a:ea typeface="Arial"/>
                <a:cs typeface="Arial"/>
                <a:sym typeface="Arial"/>
              </a:rPr>
              <a:t>05</a:t>
            </a:r>
            <a:endParaRPr/>
          </a:p>
        </p:txBody>
      </p:sp>
      <p:sp>
        <p:nvSpPr>
          <p:cNvPr id="435" name="Google Shape;435;g3f8f3dc8dbc_1_207"/>
          <p:cNvSpPr/>
          <p:nvPr/>
        </p:nvSpPr>
        <p:spPr>
          <a:xfrm>
            <a:off x="838200" y="1779767"/>
            <a:ext cx="7934325" cy="419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75" b="1">
                <a:solidFill>
                  <a:srgbClr val="183E53"/>
                </a:solidFill>
                <a:latin typeface="Arial"/>
                <a:ea typeface="Arial"/>
                <a:cs typeface="Arial"/>
                <a:sym typeface="Arial"/>
              </a:rPr>
              <a:t>Earlier Zone A with study overlay</a:t>
            </a:r>
            <a:endParaRPr/>
          </a:p>
        </p:txBody>
      </p:sp>
      <p:sp>
        <p:nvSpPr>
          <p:cNvPr id="436" name="Google Shape;436;g3f8f3dc8dbc_1_207"/>
          <p:cNvSpPr/>
          <p:nvPr/>
        </p:nvSpPr>
        <p:spPr>
          <a:xfrm>
            <a:off x="9610725" y="1779767"/>
            <a:ext cx="7877175" cy="419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75" b="1">
                <a:solidFill>
                  <a:srgbClr val="1B75A3"/>
                </a:solidFill>
                <a:latin typeface="Arial"/>
                <a:ea typeface="Arial"/>
                <a:cs typeface="Arial"/>
                <a:sym typeface="Arial"/>
              </a:rPr>
              <a:t>Effective Zone AE with BFEs</a:t>
            </a:r>
            <a:endParaRPr/>
          </a:p>
        </p:txBody>
      </p:sp>
      <p:cxnSp>
        <p:nvCxnSpPr>
          <p:cNvPr id="437" name="Google Shape;437;g3f8f3dc8dbc_1_207"/>
          <p:cNvCxnSpPr/>
          <p:nvPr/>
        </p:nvCxnSpPr>
        <p:spPr>
          <a:xfrm>
            <a:off x="9048750" y="2313167"/>
            <a:ext cx="953" cy="5419725"/>
          </a:xfrm>
          <a:prstGeom prst="straightConnector1">
            <a:avLst/>
          </a:prstGeom>
          <a:noFill/>
          <a:ln w="19050" cap="flat" cmpd="sng">
            <a:solidFill>
              <a:srgbClr val="CCDAE1"/>
            </a:solidFill>
            <a:prstDash val="solid"/>
            <a:round/>
            <a:headEnd type="none" w="sm" len="sm"/>
            <a:tailEnd type="none" w="sm" len="sm"/>
          </a:ln>
        </p:spPr>
      </p:cxnSp>
      <p:pic>
        <p:nvPicPr>
          <p:cNvPr id="438" name="Google Shape;438;g3f8f3dc8dbc_1_207"/>
          <p:cNvPicPr preferRelativeResize="0"/>
          <p:nvPr/>
        </p:nvPicPr>
        <p:blipFill rotWithShape="1">
          <a:blip r:embed="rId4">
            <a:alphaModFix/>
          </a:blip>
          <a:srcRect/>
          <a:stretch/>
        </p:blipFill>
        <p:spPr>
          <a:xfrm>
            <a:off x="1603784" y="2313167"/>
            <a:ext cx="6663474" cy="5157347"/>
          </a:xfrm>
          <a:prstGeom prst="rect">
            <a:avLst/>
          </a:prstGeom>
          <a:noFill/>
          <a:ln w="12700" cap="sq" cmpd="sng">
            <a:solidFill>
              <a:srgbClr val="3F3F3F"/>
            </a:solidFill>
            <a:prstDash val="solid"/>
            <a:miter lim="8000"/>
            <a:headEnd type="none" w="sm" len="sm"/>
            <a:tailEnd type="none" w="sm" len="sm"/>
          </a:ln>
          <a:effectLst>
            <a:outerShdw blurRad="50800" dist="38100" dir="2700000" algn="tl" rotWithShape="0">
              <a:srgbClr val="000000">
                <a:alpha val="43137"/>
              </a:srgbClr>
            </a:outerShdw>
          </a:effectLst>
        </p:spPr>
      </p:pic>
      <p:pic>
        <p:nvPicPr>
          <p:cNvPr id="439" name="Google Shape;439;g3f8f3dc8dbc_1_207"/>
          <p:cNvPicPr preferRelativeResize="0"/>
          <p:nvPr/>
        </p:nvPicPr>
        <p:blipFill rotWithShape="1">
          <a:blip r:embed="rId5">
            <a:alphaModFix/>
          </a:blip>
          <a:srcRect/>
          <a:stretch/>
        </p:blipFill>
        <p:spPr>
          <a:xfrm>
            <a:off x="9850591" y="2313167"/>
            <a:ext cx="7094384" cy="5114925"/>
          </a:xfrm>
          <a:prstGeom prst="rect">
            <a:avLst/>
          </a:prstGeom>
          <a:noFill/>
          <a:ln w="12700" cap="sq" cmpd="sng">
            <a:solidFill>
              <a:srgbClr val="3F3F3F"/>
            </a:solidFill>
            <a:prstDash val="solid"/>
            <a:miter lim="8000"/>
            <a:headEnd type="none" w="sm" len="sm"/>
            <a:tailEnd type="none" w="sm" len="sm"/>
          </a:ln>
          <a:effectLst>
            <a:outerShdw blurRad="50800" dist="38100" dir="2700000" algn="tl" rotWithShape="0">
              <a:srgbClr val="000000">
                <a:alpha val="43137"/>
              </a:srgbClr>
            </a:outerShdw>
          </a:effectLst>
        </p:spPr>
      </p:pic>
      <p:sp>
        <p:nvSpPr>
          <p:cNvPr id="440" name="Google Shape;440;g3f8f3dc8dbc_1_207"/>
          <p:cNvSpPr/>
          <p:nvPr/>
        </p:nvSpPr>
        <p:spPr>
          <a:xfrm>
            <a:off x="2555991" y="7969951"/>
            <a:ext cx="3872301" cy="1366279"/>
          </a:xfrm>
          <a:prstGeom prst="rect">
            <a:avLst/>
          </a:prstGeom>
          <a:solidFill>
            <a:srgbClr val="FFFFFF"/>
          </a:solidFill>
          <a:ln w="12700" cap="flat" cmpd="sng">
            <a:solidFill>
              <a:srgbClr val="DCD4C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1" name="Google Shape;441;g3f8f3dc8dbc_1_207"/>
          <p:cNvSpPr/>
          <p:nvPr/>
        </p:nvSpPr>
        <p:spPr>
          <a:xfrm>
            <a:off x="2555992" y="7969951"/>
            <a:ext cx="81840" cy="1366278"/>
          </a:xfrm>
          <a:prstGeom prst="rect">
            <a:avLst/>
          </a:prstGeom>
          <a:solidFill>
            <a:srgbClr val="9C3B2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2" name="Google Shape;442;g3f8f3dc8dbc_1_207"/>
          <p:cNvSpPr/>
          <p:nvPr/>
        </p:nvSpPr>
        <p:spPr>
          <a:xfrm>
            <a:off x="2692284" y="8015671"/>
            <a:ext cx="3654757" cy="342981"/>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9C3B2E"/>
              </a:buClr>
              <a:buSzPts val="1800"/>
              <a:buFont typeface="Calibri"/>
              <a:buNone/>
            </a:pPr>
            <a:r>
              <a:rPr lang="en-US" sz="1800" b="1">
                <a:solidFill>
                  <a:srgbClr val="9C3B2E"/>
                </a:solidFill>
                <a:latin typeface="Calibri"/>
                <a:ea typeface="Calibri"/>
                <a:cs typeface="Calibri"/>
                <a:sym typeface="Calibri"/>
              </a:rPr>
              <a:t>THE PROBLEM</a:t>
            </a:r>
            <a:endParaRPr sz="1800">
              <a:solidFill>
                <a:schemeClr val="dk1"/>
              </a:solidFill>
              <a:latin typeface="Calibri"/>
              <a:ea typeface="Calibri"/>
              <a:cs typeface="Calibri"/>
              <a:sym typeface="Calibri"/>
            </a:endParaRPr>
          </a:p>
        </p:txBody>
      </p:sp>
      <p:sp>
        <p:nvSpPr>
          <p:cNvPr id="443" name="Google Shape;443;g3f8f3dc8dbc_1_207"/>
          <p:cNvSpPr/>
          <p:nvPr/>
        </p:nvSpPr>
        <p:spPr>
          <a:xfrm>
            <a:off x="2692284" y="8333748"/>
            <a:ext cx="3654757" cy="743125"/>
          </a:xfrm>
          <a:prstGeom prst="rect">
            <a:avLst/>
          </a:prstGeom>
          <a:noFill/>
          <a:ln>
            <a:noFill/>
          </a:ln>
        </p:spPr>
        <p:txBody>
          <a:bodyPr spcFirstLastPara="1" wrap="square" lIns="91425" tIns="45700" rIns="91425" bIns="45700" anchor="ctr" anchorCtr="0">
            <a:noAutofit/>
          </a:bodyPr>
          <a:lstStyle/>
          <a:p>
            <a:pPr marL="0" marR="0" lvl="0" indent="0" algn="l" rtl="0">
              <a:lnSpc>
                <a:spcPct val="78571"/>
              </a:lnSpc>
              <a:spcBef>
                <a:spcPts val="0"/>
              </a:spcBef>
              <a:spcAft>
                <a:spcPts val="0"/>
              </a:spcAft>
              <a:buClr>
                <a:srgbClr val="636466"/>
              </a:buClr>
              <a:buSzPts val="1400"/>
              <a:buFont typeface="Calibri"/>
              <a:buNone/>
            </a:pPr>
            <a:r>
              <a:rPr lang="en-US" sz="1400">
                <a:solidFill>
                  <a:srgbClr val="636466"/>
                </a:solidFill>
                <a:latin typeface="Calibri"/>
                <a:ea typeface="Calibri"/>
                <a:cs typeface="Calibri"/>
                <a:sym typeface="Calibri"/>
              </a:rPr>
              <a:t>Effective Zone A mapping did not follow the actual Massey Creek thalweg; no published flood discharges or BFEs.</a:t>
            </a:r>
            <a:endParaRPr sz="1400">
              <a:solidFill>
                <a:schemeClr val="dk1"/>
              </a:solidFill>
              <a:latin typeface="Calibri"/>
              <a:ea typeface="Calibri"/>
              <a:cs typeface="Calibri"/>
              <a:sym typeface="Calibri"/>
            </a:endParaRPr>
          </a:p>
        </p:txBody>
      </p:sp>
      <p:sp>
        <p:nvSpPr>
          <p:cNvPr id="444" name="Google Shape;444;g3f8f3dc8dbc_1_207"/>
          <p:cNvSpPr/>
          <p:nvPr/>
        </p:nvSpPr>
        <p:spPr>
          <a:xfrm>
            <a:off x="7069357" y="7964401"/>
            <a:ext cx="4025768" cy="1377378"/>
          </a:xfrm>
          <a:prstGeom prst="rect">
            <a:avLst/>
          </a:prstGeom>
          <a:solidFill>
            <a:srgbClr val="FFFFFF"/>
          </a:solidFill>
          <a:ln w="12700" cap="flat" cmpd="sng">
            <a:solidFill>
              <a:srgbClr val="DCD4C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g3f8f3dc8dbc_1_207"/>
          <p:cNvSpPr/>
          <p:nvPr/>
        </p:nvSpPr>
        <p:spPr>
          <a:xfrm>
            <a:off x="7069357" y="7964400"/>
            <a:ext cx="87242" cy="1371829"/>
          </a:xfrm>
          <a:prstGeom prst="rect">
            <a:avLst/>
          </a:prstGeom>
          <a:solidFill>
            <a:srgbClr val="1F6B6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6" name="Google Shape;446;g3f8f3dc8dbc_1_207"/>
          <p:cNvSpPr/>
          <p:nvPr/>
        </p:nvSpPr>
        <p:spPr>
          <a:xfrm>
            <a:off x="7211051" y="8010120"/>
            <a:ext cx="3799600" cy="342981"/>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F6B6A"/>
              </a:buClr>
              <a:buSzPts val="1800"/>
              <a:buFont typeface="Calibri"/>
              <a:buNone/>
            </a:pPr>
            <a:r>
              <a:rPr lang="en-US" sz="1800" b="1">
                <a:solidFill>
                  <a:srgbClr val="1F6B6A"/>
                </a:solidFill>
                <a:latin typeface="Calibri"/>
                <a:ea typeface="Calibri"/>
                <a:cs typeface="Calibri"/>
                <a:sym typeface="Calibri"/>
              </a:rPr>
              <a:t>MODELING APPROACH</a:t>
            </a:r>
            <a:endParaRPr sz="1800">
              <a:solidFill>
                <a:schemeClr val="dk1"/>
              </a:solidFill>
              <a:latin typeface="Calibri"/>
              <a:ea typeface="Calibri"/>
              <a:cs typeface="Calibri"/>
              <a:sym typeface="Calibri"/>
            </a:endParaRPr>
          </a:p>
        </p:txBody>
      </p:sp>
      <p:sp>
        <p:nvSpPr>
          <p:cNvPr id="447" name="Google Shape;447;g3f8f3dc8dbc_1_207"/>
          <p:cNvSpPr/>
          <p:nvPr/>
        </p:nvSpPr>
        <p:spPr>
          <a:xfrm>
            <a:off x="7246475" y="8337075"/>
            <a:ext cx="3799600" cy="743125"/>
          </a:xfrm>
          <a:prstGeom prst="rect">
            <a:avLst/>
          </a:prstGeom>
          <a:noFill/>
          <a:ln>
            <a:noFill/>
          </a:ln>
        </p:spPr>
        <p:txBody>
          <a:bodyPr spcFirstLastPara="1" wrap="square" lIns="91425" tIns="45700" rIns="91425" bIns="45700" anchor="ctr" anchorCtr="0">
            <a:noAutofit/>
          </a:bodyPr>
          <a:lstStyle/>
          <a:p>
            <a:pPr marL="0" marR="0" lvl="0" indent="0" algn="l" rtl="0">
              <a:lnSpc>
                <a:spcPct val="78571"/>
              </a:lnSpc>
              <a:spcBef>
                <a:spcPts val="0"/>
              </a:spcBef>
              <a:spcAft>
                <a:spcPts val="0"/>
              </a:spcAft>
              <a:buClr>
                <a:srgbClr val="636466"/>
              </a:buClr>
              <a:buSzPts val="1400"/>
              <a:buFont typeface="Calibri"/>
              <a:buNone/>
            </a:pPr>
            <a:r>
              <a:rPr lang="en-US" sz="1400">
                <a:solidFill>
                  <a:srgbClr val="636466"/>
                </a:solidFill>
                <a:latin typeface="Calibri"/>
                <a:ea typeface="Calibri"/>
                <a:cs typeface="Calibri"/>
                <a:sym typeface="Calibri"/>
              </a:rPr>
              <a:t>Hydrologic analysis developed the 1% annual-chance flood discharges. HEC-RAS 2D defined the flood path and BFEs.</a:t>
            </a:r>
            <a:endParaRPr sz="1400">
              <a:solidFill>
                <a:schemeClr val="dk1"/>
              </a:solidFill>
              <a:latin typeface="Calibri"/>
              <a:ea typeface="Calibri"/>
              <a:cs typeface="Calibri"/>
              <a:sym typeface="Calibri"/>
            </a:endParaRPr>
          </a:p>
        </p:txBody>
      </p:sp>
      <p:sp>
        <p:nvSpPr>
          <p:cNvPr id="448" name="Google Shape;448;g3f8f3dc8dbc_1_207"/>
          <p:cNvSpPr/>
          <p:nvPr/>
        </p:nvSpPr>
        <p:spPr>
          <a:xfrm>
            <a:off x="11652089" y="7928114"/>
            <a:ext cx="3535634" cy="1377378"/>
          </a:xfrm>
          <a:prstGeom prst="rect">
            <a:avLst/>
          </a:prstGeom>
          <a:solidFill>
            <a:srgbClr val="FFFFFF"/>
          </a:solidFill>
          <a:ln w="12700" cap="flat" cmpd="sng">
            <a:solidFill>
              <a:srgbClr val="DCD4C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9" name="Google Shape;449;g3f8f3dc8dbc_1_207"/>
          <p:cNvSpPr/>
          <p:nvPr/>
        </p:nvSpPr>
        <p:spPr>
          <a:xfrm>
            <a:off x="11776531" y="7973833"/>
            <a:ext cx="3337003" cy="342981"/>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96682C"/>
              </a:buClr>
              <a:buSzPts val="1800"/>
              <a:buFont typeface="Calibri"/>
              <a:buNone/>
            </a:pPr>
            <a:r>
              <a:rPr lang="en-US" sz="1800" b="1">
                <a:solidFill>
                  <a:srgbClr val="96682C"/>
                </a:solidFill>
                <a:latin typeface="Calibri"/>
                <a:ea typeface="Calibri"/>
                <a:cs typeface="Calibri"/>
                <a:sym typeface="Calibri"/>
              </a:rPr>
              <a:t>OUTCOME</a:t>
            </a:r>
            <a:endParaRPr sz="1800">
              <a:solidFill>
                <a:schemeClr val="dk1"/>
              </a:solidFill>
              <a:latin typeface="Calibri"/>
              <a:ea typeface="Calibri"/>
              <a:cs typeface="Calibri"/>
              <a:sym typeface="Calibri"/>
            </a:endParaRPr>
          </a:p>
        </p:txBody>
      </p:sp>
      <p:sp>
        <p:nvSpPr>
          <p:cNvPr id="450" name="Google Shape;450;g3f8f3dc8dbc_1_207"/>
          <p:cNvSpPr/>
          <p:nvPr/>
        </p:nvSpPr>
        <p:spPr>
          <a:xfrm>
            <a:off x="11807642" y="8290493"/>
            <a:ext cx="3337003" cy="743125"/>
          </a:xfrm>
          <a:prstGeom prst="rect">
            <a:avLst/>
          </a:prstGeom>
          <a:noFill/>
          <a:ln>
            <a:noFill/>
          </a:ln>
        </p:spPr>
        <p:txBody>
          <a:bodyPr spcFirstLastPara="1" wrap="square" lIns="91425" tIns="45700" rIns="91425" bIns="45700" anchor="ctr" anchorCtr="0">
            <a:noAutofit/>
          </a:bodyPr>
          <a:lstStyle/>
          <a:p>
            <a:pPr marL="0" marR="0" lvl="0" indent="0" algn="l" rtl="0">
              <a:lnSpc>
                <a:spcPct val="78571"/>
              </a:lnSpc>
              <a:spcBef>
                <a:spcPts val="0"/>
              </a:spcBef>
              <a:spcAft>
                <a:spcPts val="0"/>
              </a:spcAft>
              <a:buClr>
                <a:srgbClr val="636466"/>
              </a:buClr>
              <a:buSzPts val="1400"/>
              <a:buFont typeface="Calibri"/>
              <a:buNone/>
            </a:pPr>
            <a:r>
              <a:rPr lang="en-US" sz="1400">
                <a:solidFill>
                  <a:srgbClr val="636466"/>
                </a:solidFill>
                <a:latin typeface="Calibri"/>
                <a:ea typeface="Calibri"/>
                <a:cs typeface="Calibri"/>
                <a:sym typeface="Calibri"/>
              </a:rPr>
              <a:t>FEMA-approved Zone AE mapping with BFEs. LOMR 25-10-0046P became effective February 12, 2026.</a:t>
            </a:r>
            <a:endParaRPr sz="1400">
              <a:solidFill>
                <a:schemeClr val="dk1"/>
              </a:solidFill>
              <a:latin typeface="Calibri"/>
              <a:ea typeface="Calibri"/>
              <a:cs typeface="Calibri"/>
              <a:sym typeface="Calibri"/>
            </a:endParaRPr>
          </a:p>
        </p:txBody>
      </p:sp>
      <p:sp>
        <p:nvSpPr>
          <p:cNvPr id="451" name="Google Shape;451;g3f8f3dc8dbc_1_207"/>
          <p:cNvSpPr/>
          <p:nvPr/>
        </p:nvSpPr>
        <p:spPr>
          <a:xfrm>
            <a:off x="11588124" y="7905611"/>
            <a:ext cx="87242" cy="1436168"/>
          </a:xfrm>
          <a:prstGeom prst="rect">
            <a:avLst/>
          </a:prstGeom>
          <a:solidFill>
            <a:srgbClr val="96682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66896-77E3-C849-0126-8C385DD87E3E}"/>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595A7ACD-6043-341E-2FFD-8BDA866CF5EC}"/>
              </a:ext>
            </a:extLst>
          </p:cNvPr>
          <p:cNvSpPr/>
          <p:nvPr/>
        </p:nvSpPr>
        <p:spPr>
          <a:xfrm flipH="1">
            <a:off x="10299144" y="2369843"/>
            <a:ext cx="11034366" cy="7917157"/>
          </a:xfrm>
          <a:custGeom>
            <a:avLst/>
            <a:gdLst/>
            <a:ahLst/>
            <a:cxnLst/>
            <a:rect l="l" t="t" r="r" b="b"/>
            <a:pathLst>
              <a:path w="11034366" h="7917157">
                <a:moveTo>
                  <a:pt x="11034366" y="0"/>
                </a:moveTo>
                <a:lnTo>
                  <a:pt x="0" y="0"/>
                </a:lnTo>
                <a:lnTo>
                  <a:pt x="0" y="7917157"/>
                </a:lnTo>
                <a:lnTo>
                  <a:pt x="11034366" y="7917157"/>
                </a:lnTo>
                <a:lnTo>
                  <a:pt x="1103436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6" name="Group 6">
            <a:extLst>
              <a:ext uri="{FF2B5EF4-FFF2-40B4-BE49-F238E27FC236}">
                <a16:creationId xmlns:a16="http://schemas.microsoft.com/office/drawing/2014/main" id="{3CC973F3-2CDF-D46C-51B0-06EAE665021C}"/>
              </a:ext>
            </a:extLst>
          </p:cNvPr>
          <p:cNvGrpSpPr/>
          <p:nvPr/>
        </p:nvGrpSpPr>
        <p:grpSpPr>
          <a:xfrm>
            <a:off x="8783127" y="857250"/>
            <a:ext cx="8572500" cy="8572500"/>
            <a:chOff x="0" y="0"/>
            <a:chExt cx="812800" cy="812800"/>
          </a:xfrm>
        </p:grpSpPr>
        <p:sp>
          <p:nvSpPr>
            <p:cNvPr id="7" name="Freeform 7">
              <a:extLst>
                <a:ext uri="{FF2B5EF4-FFF2-40B4-BE49-F238E27FC236}">
                  <a16:creationId xmlns:a16="http://schemas.microsoft.com/office/drawing/2014/main" id="{641DD76D-315D-FA2D-895D-0B3BDB3DD91E}"/>
                </a:ext>
              </a:extLst>
            </p:cNvPr>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blipFill>
              <a:blip r:embed="rId3"/>
              <a:stretch>
                <a:fillRect/>
              </a:stretch>
            </a:blipFill>
          </p:spPr>
          <p:txBody>
            <a:bodyPr/>
            <a:lstStyle/>
            <a:p>
              <a:endParaRPr lang="en-US"/>
            </a:p>
          </p:txBody>
        </p:sp>
      </p:grpSp>
      <p:sp>
        <p:nvSpPr>
          <p:cNvPr id="8" name="Freeform 8">
            <a:extLst>
              <a:ext uri="{FF2B5EF4-FFF2-40B4-BE49-F238E27FC236}">
                <a16:creationId xmlns:a16="http://schemas.microsoft.com/office/drawing/2014/main" id="{D0EBD29A-DBC7-2EF0-F785-DEC1F35C609D}"/>
              </a:ext>
            </a:extLst>
          </p:cNvPr>
          <p:cNvSpPr/>
          <p:nvPr/>
        </p:nvSpPr>
        <p:spPr>
          <a:xfrm>
            <a:off x="16601054"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BAD85BC9-FAF4-BEE4-B2C3-CFB3CBC20FCC}"/>
              </a:ext>
            </a:extLst>
          </p:cNvPr>
          <p:cNvSpPr/>
          <p:nvPr/>
        </p:nvSpPr>
        <p:spPr>
          <a:xfrm>
            <a:off x="15816327"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a:extLst>
              <a:ext uri="{FF2B5EF4-FFF2-40B4-BE49-F238E27FC236}">
                <a16:creationId xmlns:a16="http://schemas.microsoft.com/office/drawing/2014/main" id="{0161D2C7-4E2A-DCC1-C685-1AD25D3ACC29}"/>
              </a:ext>
            </a:extLst>
          </p:cNvPr>
          <p:cNvGrpSpPr/>
          <p:nvPr/>
        </p:nvGrpSpPr>
        <p:grpSpPr>
          <a:xfrm>
            <a:off x="0" y="10047028"/>
            <a:ext cx="10628612" cy="239972"/>
            <a:chOff x="0" y="0"/>
            <a:chExt cx="2799305" cy="63202"/>
          </a:xfrm>
        </p:grpSpPr>
        <p:sp>
          <p:nvSpPr>
            <p:cNvPr id="11" name="Freeform 11">
              <a:extLst>
                <a:ext uri="{FF2B5EF4-FFF2-40B4-BE49-F238E27FC236}">
                  <a16:creationId xmlns:a16="http://schemas.microsoft.com/office/drawing/2014/main" id="{C15F53E9-A520-F43A-244D-2317DFC0B63C}"/>
                </a:ext>
              </a:extLst>
            </p:cNvPr>
            <p:cNvSpPr/>
            <p:nvPr/>
          </p:nvSpPr>
          <p:spPr>
            <a:xfrm>
              <a:off x="0" y="0"/>
              <a:ext cx="2799305" cy="63202"/>
            </a:xfrm>
            <a:custGeom>
              <a:avLst/>
              <a:gdLst/>
              <a:ahLst/>
              <a:cxnLst/>
              <a:rect l="l" t="t" r="r" b="b"/>
              <a:pathLst>
                <a:path w="2799305" h="63202">
                  <a:moveTo>
                    <a:pt x="0" y="0"/>
                  </a:moveTo>
                  <a:lnTo>
                    <a:pt x="2799305" y="0"/>
                  </a:lnTo>
                  <a:lnTo>
                    <a:pt x="2799305" y="63202"/>
                  </a:lnTo>
                  <a:lnTo>
                    <a:pt x="0" y="63202"/>
                  </a:lnTo>
                  <a:close/>
                </a:path>
              </a:pathLst>
            </a:custGeom>
            <a:solidFill>
              <a:srgbClr val="1B75A3"/>
            </a:solidFill>
          </p:spPr>
          <p:txBody>
            <a:bodyPr/>
            <a:lstStyle/>
            <a:p>
              <a:endParaRPr lang="en-US"/>
            </a:p>
          </p:txBody>
        </p:sp>
        <p:sp>
          <p:nvSpPr>
            <p:cNvPr id="12" name="TextBox 12">
              <a:extLst>
                <a:ext uri="{FF2B5EF4-FFF2-40B4-BE49-F238E27FC236}">
                  <a16:creationId xmlns:a16="http://schemas.microsoft.com/office/drawing/2014/main" id="{B08DBB55-CEBE-F377-B1CB-04020650A892}"/>
                </a:ext>
              </a:extLst>
            </p:cNvPr>
            <p:cNvSpPr txBox="1"/>
            <p:nvPr/>
          </p:nvSpPr>
          <p:spPr>
            <a:xfrm>
              <a:off x="0" y="-38100"/>
              <a:ext cx="2799305" cy="101302"/>
            </a:xfrm>
            <a:prstGeom prst="rect">
              <a:avLst/>
            </a:prstGeom>
          </p:spPr>
          <p:txBody>
            <a:bodyPr lIns="50800" tIns="50800" rIns="50800" bIns="50800" rtlCol="0" anchor="ctr"/>
            <a:lstStyle/>
            <a:p>
              <a:pPr algn="ctr">
                <a:lnSpc>
                  <a:spcPts val="2500"/>
                </a:lnSpc>
              </a:pPr>
              <a:endParaRPr/>
            </a:p>
          </p:txBody>
        </p:sp>
      </p:grpSp>
      <p:grpSp>
        <p:nvGrpSpPr>
          <p:cNvPr id="13" name="Group 13">
            <a:extLst>
              <a:ext uri="{FF2B5EF4-FFF2-40B4-BE49-F238E27FC236}">
                <a16:creationId xmlns:a16="http://schemas.microsoft.com/office/drawing/2014/main" id="{9A87B229-BDC8-15C9-DB95-6F1865A4CC49}"/>
              </a:ext>
            </a:extLst>
          </p:cNvPr>
          <p:cNvGrpSpPr/>
          <p:nvPr/>
        </p:nvGrpSpPr>
        <p:grpSpPr>
          <a:xfrm>
            <a:off x="8892376" y="8550764"/>
            <a:ext cx="3472473" cy="3472473"/>
            <a:chOff x="0" y="0"/>
            <a:chExt cx="812800" cy="812800"/>
          </a:xfrm>
        </p:grpSpPr>
        <p:sp>
          <p:nvSpPr>
            <p:cNvPr id="14" name="Freeform 14">
              <a:extLst>
                <a:ext uri="{FF2B5EF4-FFF2-40B4-BE49-F238E27FC236}">
                  <a16:creationId xmlns:a16="http://schemas.microsoft.com/office/drawing/2014/main" id="{15DA1A0C-D655-45E2-E7D3-94EDEA597B28}"/>
                </a:ext>
              </a:extLst>
            </p:cNvPr>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B75A3"/>
            </a:solidFill>
          </p:spPr>
          <p:txBody>
            <a:bodyPr/>
            <a:lstStyle/>
            <a:p>
              <a:endParaRPr lang="en-US"/>
            </a:p>
          </p:txBody>
        </p:sp>
        <p:sp>
          <p:nvSpPr>
            <p:cNvPr id="15" name="TextBox 15">
              <a:extLst>
                <a:ext uri="{FF2B5EF4-FFF2-40B4-BE49-F238E27FC236}">
                  <a16:creationId xmlns:a16="http://schemas.microsoft.com/office/drawing/2014/main" id="{B7548016-B76E-85C2-0752-1E13BC12E4D4}"/>
                </a:ext>
              </a:extLst>
            </p:cNvPr>
            <p:cNvSpPr txBox="1"/>
            <p:nvPr/>
          </p:nvSpPr>
          <p:spPr>
            <a:xfrm>
              <a:off x="139700" y="101600"/>
              <a:ext cx="533400" cy="571500"/>
            </a:xfrm>
            <a:prstGeom prst="rect">
              <a:avLst/>
            </a:prstGeom>
          </p:spPr>
          <p:txBody>
            <a:bodyPr lIns="50800" tIns="50800" rIns="50800" bIns="50800" rtlCol="0" anchor="ctr"/>
            <a:lstStyle/>
            <a:p>
              <a:pPr algn="ctr">
                <a:lnSpc>
                  <a:spcPts val="2500"/>
                </a:lnSpc>
              </a:pPr>
              <a:endParaRPr/>
            </a:p>
          </p:txBody>
        </p:sp>
      </p:grpSp>
      <p:sp>
        <p:nvSpPr>
          <p:cNvPr id="17" name="TextBox 17">
            <a:extLst>
              <a:ext uri="{FF2B5EF4-FFF2-40B4-BE49-F238E27FC236}">
                <a16:creationId xmlns:a16="http://schemas.microsoft.com/office/drawing/2014/main" id="{D61429B8-EA96-679E-FD34-6119FF4838DD}"/>
              </a:ext>
            </a:extLst>
          </p:cNvPr>
          <p:cNvSpPr txBox="1"/>
          <p:nvPr/>
        </p:nvSpPr>
        <p:spPr>
          <a:xfrm>
            <a:off x="1028700" y="2251931"/>
            <a:ext cx="9700000" cy="1675074"/>
          </a:xfrm>
          <a:prstGeom prst="rect">
            <a:avLst/>
          </a:prstGeom>
        </p:spPr>
        <p:txBody>
          <a:bodyPr lIns="0" tIns="0" rIns="0" bIns="0" rtlCol="0" anchor="t">
            <a:spAutoFit/>
          </a:bodyPr>
          <a:lstStyle/>
          <a:p>
            <a:pPr algn="l">
              <a:lnSpc>
                <a:spcPts val="6600"/>
              </a:lnSpc>
              <a:spcBef>
                <a:spcPct val="0"/>
              </a:spcBef>
            </a:pPr>
            <a:r>
              <a:rPr lang="en-US" sz="5400" b="1" dirty="0">
                <a:solidFill>
                  <a:srgbClr val="1B75A3"/>
                </a:solidFill>
                <a:latin typeface="Poppins" panose="00000500000000000000" pitchFamily="2" charset="0"/>
                <a:ea typeface="Poppins Bold"/>
                <a:cs typeface="Poppins" panose="00000500000000000000" pitchFamily="2" charset="0"/>
                <a:sym typeface="Poppins Bold"/>
              </a:rPr>
              <a:t>Lender Compliance and the NFIP</a:t>
            </a:r>
          </a:p>
        </p:txBody>
      </p:sp>
      <p:sp>
        <p:nvSpPr>
          <p:cNvPr id="19" name="TextBox 19">
            <a:extLst>
              <a:ext uri="{FF2B5EF4-FFF2-40B4-BE49-F238E27FC236}">
                <a16:creationId xmlns:a16="http://schemas.microsoft.com/office/drawing/2014/main" id="{A3007EB0-CED7-11FC-DF79-D02DC9B69D0C}"/>
              </a:ext>
            </a:extLst>
          </p:cNvPr>
          <p:cNvSpPr txBox="1"/>
          <p:nvPr/>
        </p:nvSpPr>
        <p:spPr>
          <a:xfrm>
            <a:off x="1144000" y="4785114"/>
            <a:ext cx="8000000" cy="1846659"/>
          </a:xfrm>
          <a:prstGeom prst="rect">
            <a:avLst/>
          </a:prstGeom>
        </p:spPr>
        <p:txBody>
          <a:bodyPr wrap="square" lIns="0" tIns="0" rIns="0" bIns="0" rtlCol="0" anchor="t">
            <a:spAutoFit/>
          </a:bodyPr>
          <a:lstStyle/>
          <a:p>
            <a:pPr algn="l"/>
            <a:r>
              <a:rPr lang="nb-NO" sz="4000" dirty="0">
                <a:solidFill>
                  <a:srgbClr val="1B75A3"/>
                </a:solidFill>
                <a:latin typeface="Source Sans Pro"/>
                <a:ea typeface="Poppins"/>
                <a:cs typeface="Poppins"/>
                <a:sym typeface="Poppins"/>
              </a:rPr>
              <a:t>Derik Pierson</a:t>
            </a:r>
          </a:p>
          <a:p>
            <a:r>
              <a:rPr lang="nb-NO" sz="4000" dirty="0">
                <a:solidFill>
                  <a:srgbClr val="1B75A3"/>
                </a:solidFill>
                <a:latin typeface="Source Sans Pro"/>
                <a:ea typeface="Poppins"/>
                <a:cs typeface="Poppins"/>
                <a:sym typeface="Poppins"/>
              </a:rPr>
              <a:t>Gerry Evenwel</a:t>
            </a:r>
          </a:p>
          <a:p>
            <a:pPr algn="l"/>
            <a:endParaRPr lang="nb-NO" sz="4000" dirty="0">
              <a:solidFill>
                <a:srgbClr val="1B75A3"/>
              </a:solidFill>
              <a:latin typeface="Poppins"/>
              <a:ea typeface="Poppins"/>
              <a:cs typeface="Poppins"/>
              <a:sym typeface="Poppins"/>
            </a:endParaRPr>
          </a:p>
        </p:txBody>
      </p:sp>
    </p:spTree>
    <p:extLst>
      <p:ext uri="{BB962C8B-B14F-4D97-AF65-F5344CB8AC3E}">
        <p14:creationId xmlns:p14="http://schemas.microsoft.com/office/powerpoint/2010/main" val="2340496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D2B0-0776-96C3-C047-4E02234A7712}"/>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BFCA7D26-5F16-B770-BECA-65821D0D778F}"/>
              </a:ext>
            </a:extLst>
          </p:cNvPr>
          <p:cNvSpPr/>
          <p:nvPr/>
        </p:nvSpPr>
        <p:spPr>
          <a:xfrm rot="-5400000" flipH="1">
            <a:off x="11976135" y="-2886128"/>
            <a:ext cx="7350062" cy="5273669"/>
          </a:xfrm>
          <a:custGeom>
            <a:avLst/>
            <a:gdLst/>
            <a:ahLst/>
            <a:cxnLst/>
            <a:rect l="l" t="t" r="r" b="b"/>
            <a:pathLst>
              <a:path w="7350062" h="5273669">
                <a:moveTo>
                  <a:pt x="7350061" y="0"/>
                </a:moveTo>
                <a:lnTo>
                  <a:pt x="0" y="0"/>
                </a:lnTo>
                <a:lnTo>
                  <a:pt x="0" y="5273669"/>
                </a:lnTo>
                <a:lnTo>
                  <a:pt x="7350061" y="5273669"/>
                </a:lnTo>
                <a:lnTo>
                  <a:pt x="735006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9B00A45D-7B4E-DE00-E19A-F7CF23B2DDE7}"/>
              </a:ext>
            </a:extLst>
          </p:cNvPr>
          <p:cNvSpPr/>
          <p:nvPr/>
        </p:nvSpPr>
        <p:spPr>
          <a:xfrm>
            <a:off x="15121170"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D6ACEA22-046F-BCEB-1053-056ED074720A}"/>
              </a:ext>
            </a:extLst>
          </p:cNvPr>
          <p:cNvSpPr/>
          <p:nvPr/>
        </p:nvSpPr>
        <p:spPr>
          <a:xfrm>
            <a:off x="14336443" y="863299"/>
            <a:ext cx="658246" cy="658246"/>
          </a:xfrm>
          <a:custGeom>
            <a:avLst/>
            <a:gdLst/>
            <a:ahLst/>
            <a:cxnLst/>
            <a:rect l="l" t="t" r="r" b="b"/>
            <a:pathLst>
              <a:path w="658246" h="658246">
                <a:moveTo>
                  <a:pt x="0" y="0"/>
                </a:moveTo>
                <a:lnTo>
                  <a:pt x="658245" y="0"/>
                </a:lnTo>
                <a:lnTo>
                  <a:pt x="658245"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45EAA617-2847-E256-918E-B2B2CDA50733}"/>
              </a:ext>
            </a:extLst>
          </p:cNvPr>
          <p:cNvSpPr/>
          <p:nvPr/>
        </p:nvSpPr>
        <p:spPr>
          <a:xfrm>
            <a:off x="2084439" y="2818480"/>
            <a:ext cx="913619" cy="840529"/>
          </a:xfrm>
          <a:custGeom>
            <a:avLst/>
            <a:gdLst/>
            <a:ahLst/>
            <a:cxnLst/>
            <a:rect l="l" t="t" r="r" b="b"/>
            <a:pathLst>
              <a:path w="913619" h="840529">
                <a:moveTo>
                  <a:pt x="0" y="0"/>
                </a:moveTo>
                <a:lnTo>
                  <a:pt x="913619" y="0"/>
                </a:lnTo>
                <a:lnTo>
                  <a:pt x="913619" y="840529"/>
                </a:lnTo>
                <a:lnTo>
                  <a:pt x="0" y="84052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a:extLst>
              <a:ext uri="{FF2B5EF4-FFF2-40B4-BE49-F238E27FC236}">
                <a16:creationId xmlns:a16="http://schemas.microsoft.com/office/drawing/2014/main" id="{4ADE3B92-7CD3-2322-2E5C-0F018D7D5113}"/>
              </a:ext>
            </a:extLst>
          </p:cNvPr>
          <p:cNvSpPr/>
          <p:nvPr/>
        </p:nvSpPr>
        <p:spPr>
          <a:xfrm>
            <a:off x="2049843" y="7511845"/>
            <a:ext cx="982811" cy="982811"/>
          </a:xfrm>
          <a:custGeom>
            <a:avLst/>
            <a:gdLst/>
            <a:ahLst/>
            <a:cxnLst/>
            <a:rect l="l" t="t" r="r" b="b"/>
            <a:pathLst>
              <a:path w="982811" h="982811">
                <a:moveTo>
                  <a:pt x="0" y="0"/>
                </a:moveTo>
                <a:lnTo>
                  <a:pt x="982811" y="0"/>
                </a:lnTo>
                <a:lnTo>
                  <a:pt x="982811" y="982810"/>
                </a:lnTo>
                <a:lnTo>
                  <a:pt x="0" y="9828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TextBox 18">
            <a:extLst>
              <a:ext uri="{FF2B5EF4-FFF2-40B4-BE49-F238E27FC236}">
                <a16:creationId xmlns:a16="http://schemas.microsoft.com/office/drawing/2014/main" id="{1A90DE63-ED07-ED95-5752-5ED7F4C4ABBC}"/>
              </a:ext>
            </a:extLst>
          </p:cNvPr>
          <p:cNvSpPr txBox="1"/>
          <p:nvPr/>
        </p:nvSpPr>
        <p:spPr>
          <a:xfrm>
            <a:off x="1645920" y="1325880"/>
            <a:ext cx="10000000" cy="655564"/>
          </a:xfrm>
          <a:prstGeom prst="rect">
            <a:avLst/>
          </a:prstGeom>
        </p:spPr>
        <p:txBody>
          <a:bodyPr wrap="square" lIns="0" tIns="0" rIns="0" bIns="0" rtlCol="0" anchor="t">
            <a:spAutoFit/>
          </a:bodyPr>
          <a:lstStyle/>
          <a:p>
            <a:pPr algn="l">
              <a:lnSpc>
                <a:spcPts val="4800"/>
              </a:lnSpc>
              <a:spcBef>
                <a:spcPct val="0"/>
              </a:spcBef>
            </a:pPr>
            <a:r>
              <a:rPr lang="en-US" sz="5400" b="1">
                <a:solidFill>
                  <a:srgbClr val="1B75A3"/>
                </a:solidFill>
                <a:latin typeface="Poppins Bold"/>
                <a:ea typeface="Poppins Bold"/>
                <a:cs typeface="Poppins Bold"/>
                <a:sym typeface="Poppins Bold"/>
              </a:rPr>
              <a:t>Lender Compliance:</a:t>
            </a:r>
          </a:p>
        </p:txBody>
      </p:sp>
      <p:grpSp>
        <p:nvGrpSpPr>
          <p:cNvPr id="27" name="Group 27">
            <a:extLst>
              <a:ext uri="{FF2B5EF4-FFF2-40B4-BE49-F238E27FC236}">
                <a16:creationId xmlns:a16="http://schemas.microsoft.com/office/drawing/2014/main" id="{831A9233-6CE5-5529-3BCF-6C35873B1967}"/>
              </a:ext>
            </a:extLst>
          </p:cNvPr>
          <p:cNvGrpSpPr/>
          <p:nvPr/>
        </p:nvGrpSpPr>
        <p:grpSpPr>
          <a:xfrm>
            <a:off x="0" y="10047028"/>
            <a:ext cx="18288000" cy="239972"/>
            <a:chOff x="0" y="0"/>
            <a:chExt cx="4816593" cy="63202"/>
          </a:xfrm>
        </p:grpSpPr>
        <p:sp>
          <p:nvSpPr>
            <p:cNvPr id="28" name="Freeform 28">
              <a:extLst>
                <a:ext uri="{FF2B5EF4-FFF2-40B4-BE49-F238E27FC236}">
                  <a16:creationId xmlns:a16="http://schemas.microsoft.com/office/drawing/2014/main" id="{61E9E4C9-F3EE-9CA5-C16C-707E4C0C23A1}"/>
                </a:ext>
              </a:extLst>
            </p:cNvPr>
            <p:cNvSpPr/>
            <p:nvPr/>
          </p:nvSpPr>
          <p:spPr>
            <a:xfrm>
              <a:off x="0" y="0"/>
              <a:ext cx="4816592" cy="63202"/>
            </a:xfrm>
            <a:custGeom>
              <a:avLst/>
              <a:gdLst/>
              <a:ahLst/>
              <a:cxnLst/>
              <a:rect l="l" t="t" r="r" b="b"/>
              <a:pathLst>
                <a:path w="4816592" h="63202">
                  <a:moveTo>
                    <a:pt x="0" y="0"/>
                  </a:moveTo>
                  <a:lnTo>
                    <a:pt x="4816592" y="0"/>
                  </a:lnTo>
                  <a:lnTo>
                    <a:pt x="4816592" y="63202"/>
                  </a:lnTo>
                  <a:lnTo>
                    <a:pt x="0" y="63202"/>
                  </a:lnTo>
                  <a:close/>
                </a:path>
              </a:pathLst>
            </a:custGeom>
            <a:solidFill>
              <a:srgbClr val="1B75A3"/>
            </a:solidFill>
          </p:spPr>
          <p:txBody>
            <a:bodyPr/>
            <a:lstStyle/>
            <a:p>
              <a:endParaRPr lang="en-US"/>
            </a:p>
          </p:txBody>
        </p:sp>
        <p:sp>
          <p:nvSpPr>
            <p:cNvPr id="29" name="TextBox 29">
              <a:extLst>
                <a:ext uri="{FF2B5EF4-FFF2-40B4-BE49-F238E27FC236}">
                  <a16:creationId xmlns:a16="http://schemas.microsoft.com/office/drawing/2014/main" id="{57169BC0-3C77-621D-68E6-B70A8DE3C58E}"/>
                </a:ext>
              </a:extLst>
            </p:cNvPr>
            <p:cNvSpPr txBox="1"/>
            <p:nvPr/>
          </p:nvSpPr>
          <p:spPr>
            <a:xfrm>
              <a:off x="0" y="-38100"/>
              <a:ext cx="4816593" cy="101302"/>
            </a:xfrm>
            <a:prstGeom prst="rect">
              <a:avLst/>
            </a:prstGeom>
          </p:spPr>
          <p:txBody>
            <a:bodyPr lIns="50800" tIns="50800" rIns="50800" bIns="50800" rtlCol="0" anchor="ctr"/>
            <a:lstStyle/>
            <a:p>
              <a:pPr algn="ctr">
                <a:lnSpc>
                  <a:spcPts val="2500"/>
                </a:lnSpc>
              </a:pPr>
              <a:endParaRPr/>
            </a:p>
          </p:txBody>
        </p:sp>
      </p:grpSp>
      <p:pic>
        <p:nvPicPr>
          <p:cNvPr id="4" name="Picture 3" descr="A logo on a black background&#10;&#10;Description automatically generated">
            <a:extLst>
              <a:ext uri="{FF2B5EF4-FFF2-40B4-BE49-F238E27FC236}">
                <a16:creationId xmlns:a16="http://schemas.microsoft.com/office/drawing/2014/main" id="{4ED00A10-BAB6-90ED-0DD4-16CC6C3DA5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275" y="8769772"/>
            <a:ext cx="2798712" cy="1125817"/>
          </a:xfrm>
          <a:prstGeom prst="rect">
            <a:avLst/>
          </a:prstGeom>
        </p:spPr>
      </p:pic>
      <p:sp>
        <p:nvSpPr>
          <p:cNvPr id="2" name="TextBox 10">
            <a:extLst>
              <a:ext uri="{FF2B5EF4-FFF2-40B4-BE49-F238E27FC236}">
                <a16:creationId xmlns:a16="http://schemas.microsoft.com/office/drawing/2014/main" id="{3A20120D-D824-CA41-533E-5B913E51DF92}"/>
              </a:ext>
            </a:extLst>
          </p:cNvPr>
          <p:cNvSpPr txBox="1"/>
          <p:nvPr/>
        </p:nvSpPr>
        <p:spPr>
          <a:xfrm>
            <a:off x="2163032" y="2569296"/>
            <a:ext cx="12533241" cy="5309787"/>
          </a:xfrm>
          <a:prstGeom prst="rect">
            <a:avLst/>
          </a:prstGeom>
        </p:spPr>
        <p:txBody>
          <a:bodyPr wrap="square" lIns="0" tIns="0" rIns="0" bIns="0" rtlCol="0" anchor="t">
            <a:spAutoFit/>
          </a:bodyPr>
          <a:lstStyle/>
          <a:p>
            <a:pPr marL="457200" indent="-457200" algn="l">
              <a:lnSpc>
                <a:spcPts val="2880"/>
              </a:lnSpc>
              <a:spcAft>
                <a:spcPts val="1100"/>
              </a:spcAft>
              <a:buClr>
                <a:srgbClr val="1B75A3"/>
              </a:buClr>
              <a:buFont typeface="Arial"/>
              <a:buChar char="•"/>
            </a:pPr>
            <a:r>
              <a:rPr lang="en-US" sz="2800" spc="10" dirty="0">
                <a:latin typeface="Source Sans Pro"/>
                <a:ea typeface="Source Sans Pro"/>
                <a:cs typeface="Source Sans Pro"/>
                <a:sym typeface="Source Sans Pro"/>
              </a:rPr>
              <a:t>The SFHDF is a compliance document for the lender, and the regulations are very clear that it must be based solely on the effective FEMA map, or the latest effective revision to the FEMA map. </a:t>
            </a:r>
          </a:p>
          <a:p>
            <a:pPr marL="457200" indent="-457200" algn="l">
              <a:lnSpc>
                <a:spcPts val="2880"/>
              </a:lnSpc>
              <a:spcAft>
                <a:spcPts val="1100"/>
              </a:spcAft>
              <a:buClr>
                <a:srgbClr val="1B75A3"/>
              </a:buClr>
              <a:buFont typeface="Arial"/>
              <a:buChar char="•"/>
            </a:pPr>
            <a:r>
              <a:rPr lang="en-US" sz="2800" spc="10" dirty="0">
                <a:latin typeface="Source Sans Pro"/>
                <a:ea typeface="Source Sans Pro"/>
                <a:cs typeface="Source Sans Pro"/>
                <a:sym typeface="Source Sans Pro"/>
              </a:rPr>
              <a:t>A property or structure-specific LOMA may be superseded by a subsequent LOMR or map panel revision.</a:t>
            </a:r>
          </a:p>
          <a:p>
            <a:pPr marL="457200" indent="-457200" algn="l">
              <a:lnSpc>
                <a:spcPts val="2880"/>
              </a:lnSpc>
              <a:spcAft>
                <a:spcPts val="1100"/>
              </a:spcAft>
              <a:buClr>
                <a:srgbClr val="1B75A3"/>
              </a:buClr>
              <a:buFont typeface="Arial"/>
              <a:buChar char="•"/>
            </a:pPr>
            <a:r>
              <a:rPr lang="en-US" sz="2800" spc="10" dirty="0">
                <a:latin typeface="Source Sans Pro"/>
                <a:ea typeface="Source Sans Pro"/>
                <a:cs typeface="Source Sans Pro"/>
                <a:sym typeface="Source Sans Pro"/>
              </a:rPr>
              <a:t>An EC alone is not sufficient to overturn a FZD. </a:t>
            </a:r>
          </a:p>
          <a:p>
            <a:pPr marL="457200" indent="-457200" algn="l">
              <a:lnSpc>
                <a:spcPts val="2880"/>
              </a:lnSpc>
              <a:spcAft>
                <a:spcPts val="1100"/>
              </a:spcAft>
              <a:buClr>
                <a:srgbClr val="1B75A3"/>
              </a:buClr>
              <a:buFont typeface="Arial"/>
              <a:buChar char="•"/>
            </a:pPr>
            <a:r>
              <a:rPr lang="en-US" sz="2800" spc="10" dirty="0">
                <a:latin typeface="Source Sans Pro"/>
                <a:ea typeface="Source Sans Pro"/>
                <a:cs typeface="Source Sans Pro"/>
                <a:sym typeface="Source Sans Pro"/>
              </a:rPr>
              <a:t>A LOMR is not valid until the Effective Date.</a:t>
            </a:r>
          </a:p>
          <a:p>
            <a:pPr marL="457200" indent="-457200" algn="l">
              <a:lnSpc>
                <a:spcPts val="2880"/>
              </a:lnSpc>
              <a:spcAft>
                <a:spcPts val="1100"/>
              </a:spcAft>
              <a:buClr>
                <a:srgbClr val="1B75A3"/>
              </a:buClr>
              <a:buFont typeface="Arial"/>
              <a:buChar char="•"/>
            </a:pPr>
            <a:r>
              <a:rPr lang="en-US" sz="2800" spc="10" dirty="0">
                <a:latin typeface="Source Sans Pro"/>
                <a:ea typeface="Source Sans Pro"/>
                <a:cs typeface="Source Sans Pro"/>
                <a:sym typeface="Source Sans Pro"/>
              </a:rPr>
              <a:t>A CLOMR cannot be used to revise a FZD. </a:t>
            </a:r>
          </a:p>
          <a:p>
            <a:pPr marL="457200" indent="-457200" algn="l">
              <a:lnSpc>
                <a:spcPts val="2880"/>
              </a:lnSpc>
              <a:spcAft>
                <a:spcPts val="1100"/>
              </a:spcAft>
              <a:buClr>
                <a:srgbClr val="1B75A3"/>
              </a:buClr>
              <a:buFont typeface="Arial"/>
              <a:buChar char="•"/>
            </a:pPr>
            <a:r>
              <a:rPr lang="en-US" sz="2800" spc="10" dirty="0">
                <a:latin typeface="Source Sans Pro"/>
                <a:ea typeface="Source Sans Pro"/>
                <a:cs typeface="Source Sans Pro"/>
                <a:sym typeface="Source Sans Pro"/>
              </a:rPr>
              <a:t>Typical turnaround time for a traditional online LOMC is 30-60 days after the application is submitted.</a:t>
            </a:r>
          </a:p>
          <a:p>
            <a:pPr marL="457200" indent="-457200" algn="l">
              <a:lnSpc>
                <a:spcPts val="2880"/>
              </a:lnSpc>
              <a:spcAft>
                <a:spcPts val="1100"/>
              </a:spcAft>
              <a:buClr>
                <a:srgbClr val="1B75A3"/>
              </a:buClr>
              <a:buFont typeface="Arial"/>
              <a:buChar char="•"/>
            </a:pPr>
            <a:r>
              <a:rPr lang="en-US" sz="2800" spc="10" dirty="0">
                <a:latin typeface="Source Sans Pro"/>
                <a:ea typeface="Source Sans Pro"/>
                <a:cs typeface="Source Sans Pro"/>
                <a:sym typeface="Source Sans Pro"/>
              </a:rPr>
              <a:t>eLOMAs completed by a licensed surveyor, engineer, or certified professional may be completed in 5-10 business days.  </a:t>
            </a:r>
          </a:p>
        </p:txBody>
      </p:sp>
    </p:spTree>
    <p:extLst>
      <p:ext uri="{BB962C8B-B14F-4D97-AF65-F5344CB8AC3E}">
        <p14:creationId xmlns:p14="http://schemas.microsoft.com/office/powerpoint/2010/main" val="915102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h1ed5fed0a3444782_1_75"/>
          <p:cNvSpPr/>
          <p:nvPr/>
        </p:nvSpPr>
        <p:spPr>
          <a:xfrm>
            <a:off x="14337494" y="865705"/>
            <a:ext cx="658247" cy="658247"/>
          </a:xfrm>
          <a:custGeom>
            <a:avLst/>
            <a:gdLst/>
            <a:ahLst/>
            <a:cxnLst/>
            <a:rect l="l" t="t" r="r" b="b"/>
            <a:pathLst>
              <a:path w="658246" h="658246" extrusionOk="0">
                <a:moveTo>
                  <a:pt x="0" y="0"/>
                </a:moveTo>
                <a:lnTo>
                  <a:pt x="658245" y="0"/>
                </a:lnTo>
                <a:lnTo>
                  <a:pt x="658245" y="658246"/>
                </a:lnTo>
                <a:lnTo>
                  <a:pt x="0" y="658246"/>
                </a:lnTo>
                <a:lnTo>
                  <a:pt x="0" y="0"/>
                </a:lnTo>
                <a:close/>
              </a:path>
            </a:pathLst>
          </a:custGeom>
          <a:noFill/>
          <a:ln>
            <a:noFill/>
          </a:ln>
        </p:spPr>
        <p:txBody>
          <a:bodyPr spcFirstLastPara="1" wrap="square" lIns="91400" tIns="45701" rIns="91400" bIns="45701" anchor="t" anchorCtr="0">
            <a:noAutofit/>
          </a:bodyPr>
          <a:lstStyle/>
          <a:p>
            <a:endParaRPr>
              <a:solidFill>
                <a:schemeClr val="dk1"/>
              </a:solidFill>
              <a:latin typeface="Calibri"/>
              <a:ea typeface="Calibri"/>
              <a:cs typeface="Calibri"/>
              <a:sym typeface="Calibri"/>
            </a:endParaRPr>
          </a:p>
        </p:txBody>
      </p:sp>
      <p:sp>
        <p:nvSpPr>
          <p:cNvPr id="463" name="Google Shape;463;h1ed5fed0a3444782_1_75"/>
          <p:cNvSpPr/>
          <p:nvPr/>
        </p:nvSpPr>
        <p:spPr>
          <a:xfrm>
            <a:off x="2088749" y="2558068"/>
            <a:ext cx="913619" cy="840530"/>
          </a:xfrm>
          <a:custGeom>
            <a:avLst/>
            <a:gdLst/>
            <a:ahLst/>
            <a:cxnLst/>
            <a:rect l="l" t="t" r="r" b="b"/>
            <a:pathLst>
              <a:path w="913619" h="840529" extrusionOk="0">
                <a:moveTo>
                  <a:pt x="0" y="0"/>
                </a:moveTo>
                <a:lnTo>
                  <a:pt x="913619" y="0"/>
                </a:lnTo>
                <a:lnTo>
                  <a:pt x="913619" y="840529"/>
                </a:lnTo>
                <a:lnTo>
                  <a:pt x="0" y="840529"/>
                </a:lnTo>
                <a:lnTo>
                  <a:pt x="0" y="0"/>
                </a:lnTo>
                <a:close/>
              </a:path>
            </a:pathLst>
          </a:custGeom>
          <a:noFill/>
          <a:ln>
            <a:noFill/>
          </a:ln>
        </p:spPr>
        <p:txBody>
          <a:bodyPr spcFirstLastPara="1" wrap="square" lIns="91400" tIns="45701" rIns="91400" bIns="45701" anchor="t" anchorCtr="0">
            <a:noAutofit/>
          </a:bodyPr>
          <a:lstStyle/>
          <a:p>
            <a:endParaRPr>
              <a:solidFill>
                <a:schemeClr val="dk1"/>
              </a:solidFill>
              <a:latin typeface="Calibri"/>
              <a:ea typeface="Calibri"/>
              <a:cs typeface="Calibri"/>
              <a:sym typeface="Calibri"/>
            </a:endParaRPr>
          </a:p>
        </p:txBody>
      </p:sp>
      <p:sp>
        <p:nvSpPr>
          <p:cNvPr id="464" name="Google Shape;464;h1ed5fed0a3444782_1_75"/>
          <p:cNvSpPr/>
          <p:nvPr/>
        </p:nvSpPr>
        <p:spPr>
          <a:xfrm>
            <a:off x="1407624" y="7357455"/>
            <a:ext cx="1083549" cy="1083549"/>
          </a:xfrm>
          <a:custGeom>
            <a:avLst/>
            <a:gdLst/>
            <a:ahLst/>
            <a:cxnLst/>
            <a:rect l="l" t="t" r="r" b="b"/>
            <a:pathLst>
              <a:path w="982811" h="982811" extrusionOk="0">
                <a:moveTo>
                  <a:pt x="0" y="0"/>
                </a:moveTo>
                <a:lnTo>
                  <a:pt x="982811" y="0"/>
                </a:lnTo>
                <a:lnTo>
                  <a:pt x="982811" y="982810"/>
                </a:lnTo>
                <a:lnTo>
                  <a:pt x="0" y="982810"/>
                </a:lnTo>
                <a:lnTo>
                  <a:pt x="0" y="0"/>
                </a:lnTo>
                <a:close/>
              </a:path>
            </a:pathLst>
          </a:custGeom>
          <a:noFill/>
          <a:ln>
            <a:noFill/>
          </a:ln>
        </p:spPr>
        <p:txBody>
          <a:bodyPr spcFirstLastPara="1" wrap="square" lIns="100725" tIns="50375" rIns="100725" bIns="50375" anchor="t" anchorCtr="0">
            <a:noAutofit/>
          </a:bodyPr>
          <a:lstStyle/>
          <a:p>
            <a:endParaRPr sz="1983">
              <a:solidFill>
                <a:schemeClr val="dk1"/>
              </a:solidFill>
              <a:latin typeface="Calibri"/>
              <a:ea typeface="Calibri"/>
              <a:cs typeface="Calibri"/>
              <a:sym typeface="Calibri"/>
            </a:endParaRPr>
          </a:p>
        </p:txBody>
      </p:sp>
      <p:sp>
        <p:nvSpPr>
          <p:cNvPr id="465" name="Title"/>
          <p:cNvSpPr txBox="1"/>
          <p:nvPr/>
        </p:nvSpPr>
        <p:spPr>
          <a:xfrm>
            <a:off x="1579334" y="1273552"/>
            <a:ext cx="12089400" cy="1145057"/>
          </a:xfrm>
          <a:prstGeom prst="rect">
            <a:avLst/>
          </a:prstGeom>
          <a:noFill/>
          <a:ln>
            <a:noFill/>
          </a:ln>
        </p:spPr>
        <p:txBody>
          <a:bodyPr spcFirstLastPara="1" wrap="square" lIns="0" tIns="0" rIns="0" bIns="0" anchor="t" anchorCtr="0">
            <a:spAutoFit/>
          </a:bodyPr>
          <a:lstStyle/>
          <a:p>
            <a:pPr>
              <a:lnSpc>
                <a:spcPct val="120000"/>
              </a:lnSpc>
            </a:pPr>
            <a:r>
              <a:rPr lang="en-US" sz="6201" b="1" dirty="0">
                <a:solidFill>
                  <a:srgbClr val="1B75A3"/>
                </a:solidFill>
                <a:latin typeface="Poppins"/>
                <a:ea typeface="Poppins"/>
                <a:cs typeface="Poppins"/>
                <a:sym typeface="Poppins"/>
              </a:rPr>
              <a:t>How Risk Rating 2.0 Works</a:t>
            </a:r>
            <a:endParaRPr sz="1542" dirty="0"/>
          </a:p>
        </p:txBody>
      </p:sp>
      <p:grpSp>
        <p:nvGrpSpPr>
          <p:cNvPr id="466" name="Footer band"/>
          <p:cNvGrpSpPr/>
          <p:nvPr/>
        </p:nvGrpSpPr>
        <p:grpSpPr>
          <a:xfrm>
            <a:off x="0" y="9902366"/>
            <a:ext cx="18288000" cy="384635"/>
            <a:chOff x="0" y="-38100"/>
            <a:chExt cx="4816593" cy="101302"/>
          </a:xfrm>
        </p:grpSpPr>
        <p:sp>
          <p:nvSpPr>
            <p:cNvPr id="467" name="Google Shape;467;h1ed5fed0a3444782_1_75"/>
            <p:cNvSpPr/>
            <p:nvPr/>
          </p:nvSpPr>
          <p:spPr>
            <a:xfrm>
              <a:off x="0" y="0"/>
              <a:ext cx="4816592" cy="63202"/>
            </a:xfrm>
            <a:custGeom>
              <a:avLst/>
              <a:gdLst/>
              <a:ahLst/>
              <a:cxnLst/>
              <a:rect l="l" t="t" r="r" b="b"/>
              <a:pathLst>
                <a:path w="4816592" h="63202" extrusionOk="0">
                  <a:moveTo>
                    <a:pt x="0" y="0"/>
                  </a:moveTo>
                  <a:lnTo>
                    <a:pt x="4816592" y="0"/>
                  </a:lnTo>
                  <a:lnTo>
                    <a:pt x="4816592" y="63202"/>
                  </a:lnTo>
                  <a:lnTo>
                    <a:pt x="0" y="63202"/>
                  </a:lnTo>
                  <a:close/>
                </a:path>
              </a:pathLst>
            </a:custGeom>
            <a:solidFill>
              <a:srgbClr val="1B75A3"/>
            </a:solidFill>
            <a:ln>
              <a:noFill/>
            </a:ln>
          </p:spPr>
          <p:txBody>
            <a:bodyPr spcFirstLastPara="1" wrap="square" lIns="91425" tIns="45701" rIns="91425" bIns="45701" anchor="t" anchorCtr="0">
              <a:noAutofit/>
            </a:bodyPr>
            <a:lstStyle/>
            <a:p>
              <a:endParaRPr>
                <a:solidFill>
                  <a:schemeClr val="dk1"/>
                </a:solidFill>
                <a:latin typeface="Calibri"/>
                <a:ea typeface="Calibri"/>
                <a:cs typeface="Calibri"/>
                <a:sym typeface="Calibri"/>
              </a:endParaRPr>
            </a:p>
          </p:txBody>
        </p:sp>
        <p:sp>
          <p:nvSpPr>
            <p:cNvPr id="468" name="Google Shape;468;h1ed5fed0a3444782_1_75"/>
            <p:cNvSpPr txBox="1"/>
            <p:nvPr/>
          </p:nvSpPr>
          <p:spPr>
            <a:xfrm>
              <a:off x="0" y="-38100"/>
              <a:ext cx="4816593" cy="101302"/>
            </a:xfrm>
            <a:prstGeom prst="rect">
              <a:avLst/>
            </a:prstGeom>
            <a:noFill/>
            <a:ln>
              <a:noFill/>
            </a:ln>
          </p:spPr>
          <p:txBody>
            <a:bodyPr spcFirstLastPara="1" wrap="square" lIns="50801" tIns="50801" rIns="50801" bIns="50801" anchor="ctr" anchorCtr="0">
              <a:noAutofit/>
            </a:bodyPr>
            <a:lstStyle/>
            <a:p>
              <a:pPr algn="ctr">
                <a:lnSpc>
                  <a:spcPct val="138888"/>
                </a:lnSpc>
              </a:pPr>
              <a:endParaRPr>
                <a:solidFill>
                  <a:schemeClr val="dk1"/>
                </a:solidFill>
                <a:latin typeface="Calibri"/>
                <a:ea typeface="Calibri"/>
                <a:cs typeface="Calibri"/>
                <a:sym typeface="Calibri"/>
              </a:endParaRPr>
            </a:p>
          </p:txBody>
        </p:sp>
      </p:grpSp>
      <p:pic>
        <p:nvPicPr>
          <p:cNvPr id="469" name="NFA logo" descr="A logo on a black background&#10;&#10;Description automatically generated"/>
          <p:cNvPicPr preferRelativeResize="0"/>
          <p:nvPr/>
        </p:nvPicPr>
        <p:blipFill rotWithShape="1">
          <a:blip r:embed="rId3">
            <a:alphaModFix/>
          </a:blip>
          <a:srcRect/>
          <a:stretch/>
        </p:blipFill>
        <p:spPr>
          <a:xfrm>
            <a:off x="708952" y="8770082"/>
            <a:ext cx="2797967" cy="1125518"/>
          </a:xfrm>
          <a:prstGeom prst="rect">
            <a:avLst/>
          </a:prstGeom>
          <a:noFill/>
          <a:ln>
            <a:noFill/>
          </a:ln>
        </p:spPr>
      </p:pic>
      <p:sp>
        <p:nvSpPr>
          <p:cNvPr id="470" name="Subtitle"/>
          <p:cNvSpPr txBox="1"/>
          <p:nvPr/>
        </p:nvSpPr>
        <p:spPr>
          <a:xfrm>
            <a:off x="1582817" y="2302840"/>
            <a:ext cx="11485200" cy="288412"/>
          </a:xfrm>
          <a:prstGeom prst="rect">
            <a:avLst/>
          </a:prstGeom>
          <a:noFill/>
          <a:ln>
            <a:noFill/>
          </a:ln>
        </p:spPr>
        <p:txBody>
          <a:bodyPr spcFirstLastPara="1" wrap="square" lIns="0" tIns="0" rIns="0" bIns="0" anchor="t" anchorCtr="0">
            <a:spAutoFit/>
          </a:bodyPr>
          <a:lstStyle/>
          <a:p>
            <a:r>
              <a:rPr lang="en-US" sz="1874" dirty="0">
                <a:solidFill>
                  <a:srgbClr val="5F6B73"/>
                </a:solidFill>
                <a:latin typeface="Calibri"/>
                <a:ea typeface="Calibri"/>
                <a:cs typeface="Calibri"/>
                <a:sym typeface="Calibri"/>
              </a:rPr>
              <a:t>NFIP flood insurance pricing since October 2021</a:t>
            </a:r>
            <a:endParaRPr lang="en-US" sz="1542" dirty="0"/>
          </a:p>
        </p:txBody>
      </p:sp>
      <p:sp>
        <p:nvSpPr>
          <p:cNvPr id="472" name="Card 1 background"/>
          <p:cNvSpPr/>
          <p:nvPr/>
        </p:nvSpPr>
        <p:spPr>
          <a:xfrm>
            <a:off x="1567076" y="3060575"/>
            <a:ext cx="4886100" cy="4508400"/>
          </a:xfrm>
          <a:prstGeom prst="roundRect">
            <a:avLst>
              <a:gd name="adj" fmla="val 6000"/>
            </a:avLst>
          </a:prstGeom>
          <a:solidFill>
            <a:srgbClr val="EAF3F8"/>
          </a:solidFill>
          <a:ln>
            <a:noFill/>
          </a:ln>
        </p:spPr>
        <p:txBody>
          <a:bodyPr spcFirstLastPara="1" wrap="square" lIns="0" tIns="0" rIns="0" bIns="0" anchor="t" anchorCtr="0">
            <a:noAutofit/>
          </a:bodyPr>
          <a:lstStyle/>
          <a:p>
            <a:pPr algn="ctr"/>
            <a:endParaRPr sz="1983">
              <a:solidFill>
                <a:schemeClr val="lt1"/>
              </a:solidFill>
              <a:latin typeface="Calibri"/>
              <a:ea typeface="Calibri"/>
              <a:cs typeface="Calibri"/>
              <a:sym typeface="Calibri"/>
            </a:endParaRPr>
          </a:p>
        </p:txBody>
      </p:sp>
      <p:sp>
        <p:nvSpPr>
          <p:cNvPr id="473" name="Card 1 number"/>
          <p:cNvSpPr/>
          <p:nvPr/>
        </p:nvSpPr>
        <p:spPr>
          <a:xfrm>
            <a:off x="1849157" y="3342674"/>
            <a:ext cx="524100" cy="524100"/>
          </a:xfrm>
          <a:prstGeom prst="ellipse">
            <a:avLst/>
          </a:prstGeom>
          <a:solidFill>
            <a:srgbClr val="1B75A3"/>
          </a:solidFill>
          <a:ln>
            <a:noFill/>
          </a:ln>
        </p:spPr>
        <p:txBody>
          <a:bodyPr spcFirstLastPara="1" wrap="square" lIns="0" tIns="0" rIns="0" bIns="0" anchor="ctr" anchorCtr="0">
            <a:noAutofit/>
          </a:bodyPr>
          <a:lstStyle/>
          <a:p>
            <a:pPr algn="ctr"/>
            <a:r>
              <a:rPr lang="en-US" sz="1983" b="1">
                <a:solidFill>
                  <a:srgbClr val="FFFFFF"/>
                </a:solidFill>
                <a:latin typeface="Calibri"/>
                <a:ea typeface="Calibri"/>
                <a:cs typeface="Calibri"/>
                <a:sym typeface="Calibri"/>
              </a:rPr>
              <a:t>1</a:t>
            </a:r>
            <a:endParaRPr sz="1542"/>
          </a:p>
        </p:txBody>
      </p:sp>
      <p:sp>
        <p:nvSpPr>
          <p:cNvPr id="474" name="Card 1 heading"/>
          <p:cNvSpPr txBox="1"/>
          <p:nvPr/>
        </p:nvSpPr>
        <p:spPr>
          <a:xfrm>
            <a:off x="2534231" y="3322523"/>
            <a:ext cx="3636900" cy="313804"/>
          </a:xfrm>
          <a:prstGeom prst="rect">
            <a:avLst/>
          </a:prstGeom>
          <a:noFill/>
          <a:ln>
            <a:noFill/>
          </a:ln>
        </p:spPr>
        <p:txBody>
          <a:bodyPr spcFirstLastPara="1" wrap="square" lIns="0" tIns="0" rIns="0" bIns="0" anchor="t" anchorCtr="0">
            <a:spAutoFit/>
          </a:bodyPr>
          <a:lstStyle/>
          <a:p>
            <a:r>
              <a:rPr lang="en-US" sz="2039" b="1">
                <a:solidFill>
                  <a:srgbClr val="1F2A33"/>
                </a:solidFill>
                <a:latin typeface="Calibri"/>
                <a:ea typeface="Calibri"/>
                <a:cs typeface="Calibri"/>
                <a:sym typeface="Calibri"/>
              </a:rPr>
              <a:t>Two questions, two tools</a:t>
            </a:r>
            <a:endParaRPr sz="1542"/>
          </a:p>
        </p:txBody>
      </p:sp>
      <p:sp>
        <p:nvSpPr>
          <p:cNvPr id="601" name="Card 1 · Map box"/>
          <p:cNvSpPr/>
          <p:nvPr/>
        </p:nvSpPr>
        <p:spPr>
          <a:xfrm>
            <a:off x="1849157" y="4370282"/>
            <a:ext cx="4321800" cy="1430700"/>
          </a:xfrm>
          <a:prstGeom prst="roundRect">
            <a:avLst>
              <a:gd name="adj" fmla="val 8000"/>
            </a:avLst>
          </a:prstGeom>
          <a:solidFill>
            <a:srgbClr val="FFFFFF"/>
          </a:solidFill>
          <a:ln>
            <a:noFill/>
          </a:ln>
        </p:spPr>
        <p:txBody>
          <a:bodyPr spcFirstLastPara="1" wrap="square" lIns="161175" tIns="161175" rIns="161175" bIns="161175" anchor="ctr" anchorCtr="0">
            <a:noAutofit/>
          </a:bodyPr>
          <a:lstStyle/>
          <a:p>
            <a:r>
              <a:rPr lang="en-US" sz="1212" b="1">
                <a:solidFill>
                  <a:srgbClr val="5F6B73"/>
                </a:solidFill>
                <a:latin typeface="Calibri"/>
                <a:ea typeface="Calibri"/>
                <a:cs typeface="Calibri"/>
                <a:sym typeface="Calibri"/>
              </a:rPr>
              <a:t>THE MAP ASKS</a:t>
            </a:r>
            <a:endParaRPr sz="1542"/>
          </a:p>
          <a:p>
            <a:pPr>
              <a:spcBef>
                <a:spcPts val="221"/>
              </a:spcBef>
            </a:pPr>
            <a:r>
              <a:rPr lang="en-US" sz="2204" b="1">
                <a:solidFill>
                  <a:srgbClr val="1F2A33"/>
                </a:solidFill>
                <a:latin typeface="Calibri"/>
                <a:ea typeface="Calibri"/>
                <a:cs typeface="Calibri"/>
                <a:sym typeface="Calibri"/>
              </a:rPr>
              <a:t>In the 1% floodplain?</a:t>
            </a:r>
            <a:endParaRPr sz="1542"/>
          </a:p>
          <a:p>
            <a:pPr>
              <a:spcBef>
                <a:spcPts val="221"/>
              </a:spcBef>
            </a:pPr>
            <a:r>
              <a:rPr lang="en-US" sz="1377">
                <a:solidFill>
                  <a:srgbClr val="1F2A33"/>
                </a:solidFill>
                <a:latin typeface="Calibri"/>
                <a:ea typeface="Calibri"/>
                <a:cs typeface="Calibri"/>
                <a:sym typeface="Calibri"/>
              </a:rPr>
              <a:t>Sets the zone and whether insurance is required.</a:t>
            </a:r>
            <a:endParaRPr sz="1542"/>
          </a:p>
        </p:txBody>
      </p:sp>
      <p:sp>
        <p:nvSpPr>
          <p:cNvPr id="602" name="Card 1 · Rate box"/>
          <p:cNvSpPr/>
          <p:nvPr/>
        </p:nvSpPr>
        <p:spPr>
          <a:xfrm>
            <a:off x="1849157" y="5982218"/>
            <a:ext cx="4321800" cy="1430700"/>
          </a:xfrm>
          <a:prstGeom prst="roundRect">
            <a:avLst>
              <a:gd name="adj" fmla="val 8000"/>
            </a:avLst>
          </a:prstGeom>
          <a:solidFill>
            <a:srgbClr val="FFFFFF"/>
          </a:solidFill>
          <a:ln>
            <a:noFill/>
          </a:ln>
        </p:spPr>
        <p:txBody>
          <a:bodyPr spcFirstLastPara="1" wrap="square" lIns="161175" tIns="161175" rIns="161175" bIns="161175" anchor="ctr" anchorCtr="0">
            <a:noAutofit/>
          </a:bodyPr>
          <a:lstStyle/>
          <a:p>
            <a:r>
              <a:rPr lang="en-US" sz="1212" b="1">
                <a:solidFill>
                  <a:srgbClr val="5F6B73"/>
                </a:solidFill>
                <a:latin typeface="Calibri"/>
                <a:ea typeface="Calibri"/>
                <a:cs typeface="Calibri"/>
                <a:sym typeface="Calibri"/>
              </a:rPr>
              <a:t>THE RATE ASKS</a:t>
            </a:r>
            <a:endParaRPr sz="1542"/>
          </a:p>
          <a:p>
            <a:pPr>
              <a:spcBef>
                <a:spcPts val="221"/>
              </a:spcBef>
            </a:pPr>
            <a:r>
              <a:rPr lang="en-US" sz="2204" b="1">
                <a:solidFill>
                  <a:srgbClr val="1B75A3"/>
                </a:solidFill>
                <a:latin typeface="Calibri"/>
                <a:ea typeface="Calibri"/>
                <a:cs typeface="Calibri"/>
                <a:sym typeface="Calibri"/>
              </a:rPr>
              <a:t>What does the risk cost?</a:t>
            </a:r>
            <a:endParaRPr sz="1542"/>
          </a:p>
          <a:p>
            <a:pPr>
              <a:spcBef>
                <a:spcPts val="221"/>
              </a:spcBef>
            </a:pPr>
            <a:r>
              <a:rPr lang="en-US" sz="1377">
                <a:solidFill>
                  <a:srgbClr val="1F2A33"/>
                </a:solidFill>
                <a:latin typeface="Calibri"/>
                <a:ea typeface="Calibri"/>
                <a:cs typeface="Calibri"/>
                <a:sym typeface="Calibri"/>
              </a:rPr>
              <a:t>Prices every building. The zone is not used.</a:t>
            </a:r>
            <a:endParaRPr sz="1542"/>
          </a:p>
        </p:txBody>
      </p:sp>
      <p:sp>
        <p:nvSpPr>
          <p:cNvPr id="477" name="Card 2 background"/>
          <p:cNvSpPr/>
          <p:nvPr/>
        </p:nvSpPr>
        <p:spPr>
          <a:xfrm>
            <a:off x="6780675" y="3060575"/>
            <a:ext cx="4886100" cy="4508400"/>
          </a:xfrm>
          <a:prstGeom prst="roundRect">
            <a:avLst>
              <a:gd name="adj" fmla="val 6000"/>
            </a:avLst>
          </a:prstGeom>
          <a:solidFill>
            <a:srgbClr val="EAF3F8"/>
          </a:solidFill>
          <a:ln>
            <a:noFill/>
          </a:ln>
        </p:spPr>
        <p:txBody>
          <a:bodyPr spcFirstLastPara="1" wrap="square" lIns="0" tIns="0" rIns="0" bIns="0" anchor="t" anchorCtr="0">
            <a:noAutofit/>
          </a:bodyPr>
          <a:lstStyle/>
          <a:p>
            <a:pPr algn="ctr"/>
            <a:endParaRPr sz="1983">
              <a:solidFill>
                <a:schemeClr val="lt1"/>
              </a:solidFill>
              <a:latin typeface="Calibri"/>
              <a:ea typeface="Calibri"/>
              <a:cs typeface="Calibri"/>
              <a:sym typeface="Calibri"/>
            </a:endParaRPr>
          </a:p>
        </p:txBody>
      </p:sp>
      <p:sp>
        <p:nvSpPr>
          <p:cNvPr id="478" name="Card 2 number"/>
          <p:cNvSpPr/>
          <p:nvPr/>
        </p:nvSpPr>
        <p:spPr>
          <a:xfrm>
            <a:off x="7062761" y="3342674"/>
            <a:ext cx="524100" cy="524100"/>
          </a:xfrm>
          <a:prstGeom prst="ellipse">
            <a:avLst/>
          </a:prstGeom>
          <a:solidFill>
            <a:srgbClr val="1B75A3"/>
          </a:solidFill>
          <a:ln>
            <a:noFill/>
          </a:ln>
        </p:spPr>
        <p:txBody>
          <a:bodyPr spcFirstLastPara="1" wrap="square" lIns="0" tIns="0" rIns="0" bIns="0" anchor="ctr" anchorCtr="0">
            <a:noAutofit/>
          </a:bodyPr>
          <a:lstStyle/>
          <a:p>
            <a:pPr algn="ctr"/>
            <a:r>
              <a:rPr lang="en-US" sz="1983" b="1">
                <a:solidFill>
                  <a:srgbClr val="FFFFFF"/>
                </a:solidFill>
                <a:latin typeface="Calibri"/>
                <a:ea typeface="Calibri"/>
                <a:cs typeface="Calibri"/>
                <a:sym typeface="Calibri"/>
              </a:rPr>
              <a:t>2</a:t>
            </a:r>
            <a:endParaRPr sz="1542"/>
          </a:p>
        </p:txBody>
      </p:sp>
      <p:sp>
        <p:nvSpPr>
          <p:cNvPr id="479" name="Card 2 heading"/>
          <p:cNvSpPr txBox="1"/>
          <p:nvPr/>
        </p:nvSpPr>
        <p:spPr>
          <a:xfrm>
            <a:off x="7747835" y="3322523"/>
            <a:ext cx="3636900" cy="313804"/>
          </a:xfrm>
          <a:prstGeom prst="rect">
            <a:avLst/>
          </a:prstGeom>
          <a:noFill/>
          <a:ln>
            <a:noFill/>
          </a:ln>
        </p:spPr>
        <p:txBody>
          <a:bodyPr spcFirstLastPara="1" wrap="square" lIns="0" tIns="0" rIns="0" bIns="0" anchor="t" anchorCtr="0">
            <a:spAutoFit/>
          </a:bodyPr>
          <a:lstStyle/>
          <a:p>
            <a:r>
              <a:rPr lang="en-US" sz="2039" b="1">
                <a:solidFill>
                  <a:srgbClr val="1F2A33"/>
                </a:solidFill>
                <a:latin typeface="Calibri"/>
                <a:ea typeface="Calibri"/>
                <a:cs typeface="Calibri"/>
                <a:sym typeface="Calibri"/>
              </a:rPr>
              <a:t>Five perils, priced separately</a:t>
            </a:r>
            <a:endParaRPr sz="1542"/>
          </a:p>
        </p:txBody>
      </p:sp>
      <p:sp>
        <p:nvSpPr>
          <p:cNvPr id="603" name="Card 2 · Peril list"/>
          <p:cNvSpPr txBox="1"/>
          <p:nvPr/>
        </p:nvSpPr>
        <p:spPr>
          <a:xfrm>
            <a:off x="7062761" y="4290001"/>
            <a:ext cx="4321800" cy="1987724"/>
          </a:xfrm>
          <a:prstGeom prst="rect">
            <a:avLst/>
          </a:prstGeom>
          <a:noFill/>
          <a:ln>
            <a:noFill/>
          </a:ln>
        </p:spPr>
        <p:txBody>
          <a:bodyPr spcFirstLastPara="1" wrap="square" lIns="0" tIns="0" rIns="0" bIns="0" anchor="t" anchorCtr="0">
            <a:spAutoFit/>
          </a:bodyPr>
          <a:lstStyle/>
          <a:p>
            <a:r>
              <a:rPr lang="en-US" sz="1650" b="1">
                <a:solidFill>
                  <a:srgbClr val="1F2A33"/>
                </a:solidFill>
                <a:latin typeface="Calibri"/>
                <a:ea typeface="Calibri"/>
                <a:cs typeface="Calibri"/>
                <a:sym typeface="Calibri"/>
              </a:rPr>
              <a:t>Inland flood</a:t>
            </a:r>
            <a:r>
              <a:rPr lang="en-US" sz="1650">
                <a:solidFill>
                  <a:srgbClr val="5F6B73"/>
                </a:solidFill>
                <a:latin typeface="Calibri"/>
                <a:ea typeface="Calibri"/>
                <a:cs typeface="Calibri"/>
                <a:sym typeface="Calibri"/>
              </a:rPr>
              <a:t>   everywhere</a:t>
            </a:r>
            <a:endParaRPr sz="1542"/>
          </a:p>
          <a:p>
            <a:pPr>
              <a:spcBef>
                <a:spcPts val="1350"/>
              </a:spcBef>
            </a:pPr>
            <a:r>
              <a:rPr lang="en-US" sz="1650" b="1">
                <a:solidFill>
                  <a:srgbClr val="1F2A33"/>
                </a:solidFill>
                <a:latin typeface="Calibri"/>
                <a:ea typeface="Calibri"/>
                <a:cs typeface="Calibri"/>
                <a:sym typeface="Calibri"/>
              </a:rPr>
              <a:t>Storm surge</a:t>
            </a:r>
            <a:r>
              <a:rPr lang="en-US" sz="1650">
                <a:solidFill>
                  <a:srgbClr val="5F6B73"/>
                </a:solidFill>
                <a:latin typeface="Calibri"/>
                <a:ea typeface="Calibri"/>
                <a:cs typeface="Calibri"/>
                <a:sym typeface="Calibri"/>
              </a:rPr>
              <a:t>   coasts (zero on the West Coast)</a:t>
            </a:r>
            <a:endParaRPr sz="1542"/>
          </a:p>
          <a:p>
            <a:pPr>
              <a:spcBef>
                <a:spcPts val="1350"/>
              </a:spcBef>
            </a:pPr>
            <a:r>
              <a:rPr lang="en-US" sz="1650" b="1">
                <a:solidFill>
                  <a:srgbClr val="1F2A33"/>
                </a:solidFill>
                <a:latin typeface="Calibri"/>
                <a:ea typeface="Calibri"/>
                <a:cs typeface="Calibri"/>
                <a:sym typeface="Calibri"/>
              </a:rPr>
              <a:t>Coastal erosion</a:t>
            </a:r>
            <a:r>
              <a:rPr lang="en-US" sz="1650">
                <a:solidFill>
                  <a:srgbClr val="5F6B73"/>
                </a:solidFill>
                <a:latin typeface="Calibri"/>
                <a:ea typeface="Calibri"/>
                <a:cs typeface="Calibri"/>
                <a:sym typeface="Calibri"/>
              </a:rPr>
              <a:t>   within 100 m of shore</a:t>
            </a:r>
            <a:endParaRPr sz="1542"/>
          </a:p>
          <a:p>
            <a:pPr>
              <a:spcBef>
                <a:spcPts val="1350"/>
              </a:spcBef>
            </a:pPr>
            <a:r>
              <a:rPr lang="en-US" sz="1650" b="1">
                <a:solidFill>
                  <a:srgbClr val="1F2A33"/>
                </a:solidFill>
                <a:latin typeface="Calibri"/>
                <a:ea typeface="Calibri"/>
                <a:cs typeface="Calibri"/>
                <a:sym typeface="Calibri"/>
              </a:rPr>
              <a:t>Tsunami</a:t>
            </a:r>
            <a:r>
              <a:rPr lang="en-US" sz="1650">
                <a:solidFill>
                  <a:srgbClr val="5F6B73"/>
                </a:solidFill>
                <a:latin typeface="Calibri"/>
                <a:ea typeface="Calibri"/>
                <a:cs typeface="Calibri"/>
                <a:sym typeface="Calibri"/>
              </a:rPr>
              <a:t>   West Coast, Alaska, Hawaii</a:t>
            </a:r>
            <a:endParaRPr sz="1542"/>
          </a:p>
          <a:p>
            <a:pPr>
              <a:spcBef>
                <a:spcPts val="1350"/>
              </a:spcBef>
            </a:pPr>
            <a:r>
              <a:rPr lang="en-US" sz="1650" b="1">
                <a:solidFill>
                  <a:srgbClr val="1F2A33"/>
                </a:solidFill>
                <a:latin typeface="Calibri"/>
                <a:ea typeface="Calibri"/>
                <a:cs typeface="Calibri"/>
                <a:sym typeface="Calibri"/>
              </a:rPr>
              <a:t>Great Lakes</a:t>
            </a:r>
            <a:r>
              <a:rPr lang="en-US" sz="1650">
                <a:solidFill>
                  <a:srgbClr val="5F6B73"/>
                </a:solidFill>
                <a:latin typeface="Calibri"/>
                <a:ea typeface="Calibri"/>
                <a:cs typeface="Calibri"/>
                <a:sym typeface="Calibri"/>
              </a:rPr>
              <a:t>   lakeshores</a:t>
            </a:r>
            <a:endParaRPr sz="1542"/>
          </a:p>
        </p:txBody>
      </p:sp>
      <p:sp>
        <p:nvSpPr>
          <p:cNvPr id="604" name="Card 2 · Note"/>
          <p:cNvSpPr txBox="1"/>
          <p:nvPr/>
        </p:nvSpPr>
        <p:spPr>
          <a:xfrm>
            <a:off x="7062761" y="6675000"/>
            <a:ext cx="4321800" cy="242374"/>
          </a:xfrm>
          <a:prstGeom prst="rect">
            <a:avLst/>
          </a:prstGeom>
          <a:noFill/>
          <a:ln>
            <a:noFill/>
          </a:ln>
        </p:spPr>
        <p:txBody>
          <a:bodyPr spcFirstLastPara="1" wrap="square" lIns="0" tIns="0" rIns="0" bIns="0" anchor="t" anchorCtr="0">
            <a:spAutoFit/>
          </a:bodyPr>
          <a:lstStyle/>
          <a:p>
            <a:r>
              <a:rPr lang="en-US" sz="1575" b="1">
                <a:solidFill>
                  <a:srgbClr val="1B75A3"/>
                </a:solidFill>
                <a:latin typeface="Calibri"/>
                <a:ea typeface="Calibri"/>
                <a:cs typeface="Calibri"/>
                <a:sym typeface="Calibri"/>
              </a:rPr>
              <a:t>Each peril has its own base rate. They add up.</a:t>
            </a:r>
            <a:endParaRPr sz="1542"/>
          </a:p>
        </p:txBody>
      </p:sp>
      <p:sp>
        <p:nvSpPr>
          <p:cNvPr id="493" name="Mountain graphic"/>
          <p:cNvSpPr/>
          <p:nvPr/>
        </p:nvSpPr>
        <p:spPr>
          <a:xfrm rot="-5400000" flipH="1">
            <a:off x="11976136" y="-2886127"/>
            <a:ext cx="7350062" cy="5273669"/>
          </a:xfrm>
          <a:custGeom>
            <a:avLst/>
            <a:gdLst/>
            <a:ahLst/>
            <a:cxnLst/>
            <a:rect l="l" t="t" r="r" b="b"/>
            <a:pathLst>
              <a:path w="7350062" h="5273669" extrusionOk="0">
                <a:moveTo>
                  <a:pt x="7350061" y="0"/>
                </a:moveTo>
                <a:lnTo>
                  <a:pt x="0" y="0"/>
                </a:lnTo>
                <a:lnTo>
                  <a:pt x="0" y="5273669"/>
                </a:lnTo>
                <a:lnTo>
                  <a:pt x="7350061" y="5273669"/>
                </a:lnTo>
                <a:lnTo>
                  <a:pt x="7350061" y="0"/>
                </a:lnTo>
                <a:close/>
              </a:path>
            </a:pathLst>
          </a:custGeom>
          <a:blipFill rotWithShape="1">
            <a:blip r:embed="rId4">
              <a:alphaModFix/>
            </a:blip>
            <a:stretch>
              <a:fillRect/>
            </a:stretch>
          </a:blipFill>
          <a:ln>
            <a:noFill/>
          </a:ln>
        </p:spPr>
        <p:txBody>
          <a:bodyPr spcFirstLastPara="1" wrap="square" lIns="91425" tIns="45701" rIns="91425" bIns="45701" anchor="t" anchorCtr="0">
            <a:noAutofit/>
          </a:bodyPr>
          <a:lstStyle/>
          <a:p>
            <a:endParaRPr>
              <a:solidFill>
                <a:schemeClr val="dk1"/>
              </a:solidFill>
              <a:latin typeface="Calibri"/>
              <a:ea typeface="Calibri"/>
              <a:cs typeface="Calibri"/>
              <a:sym typeface="Calibri"/>
            </a:endParaRPr>
          </a:p>
        </p:txBody>
      </p:sp>
      <p:sp>
        <p:nvSpPr>
          <p:cNvPr id="494" name="Card 3 background"/>
          <p:cNvSpPr/>
          <p:nvPr/>
        </p:nvSpPr>
        <p:spPr>
          <a:xfrm>
            <a:off x="11910458" y="3060575"/>
            <a:ext cx="4969800" cy="4508400"/>
          </a:xfrm>
          <a:prstGeom prst="roundRect">
            <a:avLst>
              <a:gd name="adj" fmla="val 6000"/>
            </a:avLst>
          </a:prstGeom>
          <a:solidFill>
            <a:srgbClr val="EAF3F8"/>
          </a:solidFill>
          <a:ln>
            <a:noFill/>
          </a:ln>
        </p:spPr>
        <p:txBody>
          <a:bodyPr spcFirstLastPara="1" wrap="square" lIns="0" tIns="0" rIns="0" bIns="0" anchor="t" anchorCtr="0">
            <a:noAutofit/>
          </a:bodyPr>
          <a:lstStyle/>
          <a:p>
            <a:pPr algn="ctr"/>
            <a:endParaRPr sz="2018">
              <a:solidFill>
                <a:schemeClr val="dk1"/>
              </a:solidFill>
              <a:latin typeface="Calibri"/>
              <a:ea typeface="Calibri"/>
              <a:cs typeface="Calibri"/>
              <a:sym typeface="Calibri"/>
            </a:endParaRPr>
          </a:p>
        </p:txBody>
      </p:sp>
      <p:sp>
        <p:nvSpPr>
          <p:cNvPr id="495" name="Card 3 number"/>
          <p:cNvSpPr/>
          <p:nvPr/>
        </p:nvSpPr>
        <p:spPr>
          <a:xfrm>
            <a:off x="12197369" y="3347486"/>
            <a:ext cx="532800" cy="532800"/>
          </a:xfrm>
          <a:prstGeom prst="ellipse">
            <a:avLst/>
          </a:prstGeom>
          <a:solidFill>
            <a:srgbClr val="1B75A3"/>
          </a:solidFill>
          <a:ln>
            <a:noFill/>
          </a:ln>
        </p:spPr>
        <p:txBody>
          <a:bodyPr spcFirstLastPara="1" wrap="square" lIns="0" tIns="0" rIns="0" bIns="0" anchor="ctr" anchorCtr="0">
            <a:noAutofit/>
          </a:bodyPr>
          <a:lstStyle/>
          <a:p>
            <a:pPr algn="ctr"/>
            <a:r>
              <a:rPr lang="en-US" sz="2018" b="1">
                <a:solidFill>
                  <a:srgbClr val="FFFFFF"/>
                </a:solidFill>
                <a:latin typeface="Calibri"/>
                <a:ea typeface="Calibri"/>
                <a:cs typeface="Calibri"/>
                <a:sym typeface="Calibri"/>
              </a:rPr>
              <a:t>3</a:t>
            </a:r>
            <a:endParaRPr sz="1569"/>
          </a:p>
        </p:txBody>
      </p:sp>
      <p:sp>
        <p:nvSpPr>
          <p:cNvPr id="496" name="Card 3 heading"/>
          <p:cNvSpPr txBox="1"/>
          <p:nvPr/>
        </p:nvSpPr>
        <p:spPr>
          <a:xfrm>
            <a:off x="12894152" y="3326993"/>
            <a:ext cx="3699000" cy="313804"/>
          </a:xfrm>
          <a:prstGeom prst="rect">
            <a:avLst/>
          </a:prstGeom>
          <a:noFill/>
          <a:ln>
            <a:noFill/>
          </a:ln>
        </p:spPr>
        <p:txBody>
          <a:bodyPr spcFirstLastPara="1" wrap="square" lIns="0" tIns="0" rIns="0" bIns="0" anchor="t" anchorCtr="0">
            <a:spAutoFit/>
          </a:bodyPr>
          <a:lstStyle/>
          <a:p>
            <a:r>
              <a:rPr lang="en-US" sz="2039" b="1">
                <a:solidFill>
                  <a:srgbClr val="1F2A33"/>
                </a:solidFill>
                <a:latin typeface="Calibri"/>
                <a:ea typeface="Calibri"/>
                <a:cs typeface="Calibri"/>
                <a:sym typeface="Calibri"/>
              </a:rPr>
              <a:t>One chain of multipliers</a:t>
            </a:r>
            <a:endParaRPr sz="1542"/>
          </a:p>
        </p:txBody>
      </p:sp>
      <p:sp>
        <p:nvSpPr>
          <p:cNvPr id="605" name="Card 3 · Step 1"/>
          <p:cNvSpPr/>
          <p:nvPr/>
        </p:nvSpPr>
        <p:spPr>
          <a:xfrm>
            <a:off x="12197369" y="4080000"/>
            <a:ext cx="4395900" cy="450000"/>
          </a:xfrm>
          <a:prstGeom prst="roundRect">
            <a:avLst>
              <a:gd name="adj" fmla="val 14000"/>
            </a:avLst>
          </a:prstGeom>
          <a:solidFill>
            <a:srgbClr val="FFFFFF"/>
          </a:solidFill>
          <a:ln>
            <a:noFill/>
          </a:ln>
        </p:spPr>
        <p:txBody>
          <a:bodyPr spcFirstLastPara="1" wrap="square" lIns="0" tIns="0" rIns="0" bIns="0" anchor="ctr" anchorCtr="0">
            <a:noAutofit/>
          </a:bodyPr>
          <a:lstStyle/>
          <a:p>
            <a:pPr algn="ctr"/>
            <a:r>
              <a:rPr lang="en-US" sz="1575" b="1">
                <a:solidFill>
                  <a:srgbClr val="1F2A33"/>
                </a:solidFill>
                <a:latin typeface="Calibri"/>
                <a:ea typeface="Calibri"/>
                <a:cs typeface="Calibri"/>
                <a:sym typeface="Calibri"/>
              </a:rPr>
              <a:t>Base rate, per peril</a:t>
            </a:r>
            <a:endParaRPr sz="1542"/>
          </a:p>
        </p:txBody>
      </p:sp>
      <p:sp>
        <p:nvSpPr>
          <p:cNvPr id="606" name="Card 3 · Operator 1"/>
          <p:cNvSpPr txBox="1"/>
          <p:nvPr/>
        </p:nvSpPr>
        <p:spPr>
          <a:xfrm>
            <a:off x="14095319" y="4530000"/>
            <a:ext cx="600000" cy="180000"/>
          </a:xfrm>
          <a:prstGeom prst="rect">
            <a:avLst/>
          </a:prstGeom>
          <a:noFill/>
          <a:ln>
            <a:noFill/>
          </a:ln>
        </p:spPr>
        <p:txBody>
          <a:bodyPr spcFirstLastPara="1" wrap="square" lIns="0" tIns="0" rIns="0" bIns="0" anchor="ctr" anchorCtr="0">
            <a:noAutofit/>
          </a:bodyPr>
          <a:lstStyle/>
          <a:p>
            <a:pPr algn="ctr"/>
            <a:r>
              <a:rPr lang="en-US" sz="1653" b="1">
                <a:solidFill>
                  <a:srgbClr val="1B75A3"/>
                </a:solidFill>
                <a:latin typeface="Calibri"/>
                <a:ea typeface="Calibri"/>
                <a:cs typeface="Calibri"/>
                <a:sym typeface="Calibri"/>
              </a:rPr>
              <a:t>×</a:t>
            </a:r>
            <a:endParaRPr sz="1542"/>
          </a:p>
        </p:txBody>
      </p:sp>
      <p:sp>
        <p:nvSpPr>
          <p:cNvPr id="607" name="Card 3 · Step 2"/>
          <p:cNvSpPr/>
          <p:nvPr/>
        </p:nvSpPr>
        <p:spPr>
          <a:xfrm>
            <a:off x="12197369" y="4710000"/>
            <a:ext cx="4395900" cy="450000"/>
          </a:xfrm>
          <a:prstGeom prst="roundRect">
            <a:avLst>
              <a:gd name="adj" fmla="val 14000"/>
            </a:avLst>
          </a:prstGeom>
          <a:solidFill>
            <a:srgbClr val="FFFFFF"/>
          </a:solidFill>
          <a:ln>
            <a:noFill/>
          </a:ln>
        </p:spPr>
        <p:txBody>
          <a:bodyPr spcFirstLastPara="1" wrap="square" lIns="0" tIns="0" rIns="0" bIns="0" anchor="ctr" anchorCtr="0">
            <a:noAutofit/>
          </a:bodyPr>
          <a:lstStyle/>
          <a:p>
            <a:pPr algn="ctr"/>
            <a:r>
              <a:rPr lang="en-US" sz="1575" b="1">
                <a:solidFill>
                  <a:srgbClr val="1F2A33"/>
                </a:solidFill>
                <a:latin typeface="Calibri"/>
                <a:ea typeface="Calibri"/>
                <a:cs typeface="Calibri"/>
                <a:sym typeface="Calibri"/>
              </a:rPr>
              <a:t>Where it sits</a:t>
            </a:r>
            <a:endParaRPr sz="1542"/>
          </a:p>
        </p:txBody>
      </p:sp>
      <p:sp>
        <p:nvSpPr>
          <p:cNvPr id="608" name="Card 3 · Operator 2"/>
          <p:cNvSpPr txBox="1"/>
          <p:nvPr/>
        </p:nvSpPr>
        <p:spPr>
          <a:xfrm>
            <a:off x="14095319" y="5160000"/>
            <a:ext cx="600000" cy="180000"/>
          </a:xfrm>
          <a:prstGeom prst="rect">
            <a:avLst/>
          </a:prstGeom>
          <a:noFill/>
          <a:ln>
            <a:noFill/>
          </a:ln>
        </p:spPr>
        <p:txBody>
          <a:bodyPr spcFirstLastPara="1" wrap="square" lIns="0" tIns="0" rIns="0" bIns="0" anchor="ctr" anchorCtr="0">
            <a:noAutofit/>
          </a:bodyPr>
          <a:lstStyle/>
          <a:p>
            <a:pPr algn="ctr"/>
            <a:r>
              <a:rPr lang="en-US" sz="1653" b="1">
                <a:solidFill>
                  <a:srgbClr val="1B75A3"/>
                </a:solidFill>
                <a:latin typeface="Calibri"/>
                <a:ea typeface="Calibri"/>
                <a:cs typeface="Calibri"/>
                <a:sym typeface="Calibri"/>
              </a:rPr>
              <a:t>×</a:t>
            </a:r>
            <a:endParaRPr sz="1542"/>
          </a:p>
        </p:txBody>
      </p:sp>
      <p:sp>
        <p:nvSpPr>
          <p:cNvPr id="609" name="Card 3 · Step 3"/>
          <p:cNvSpPr/>
          <p:nvPr/>
        </p:nvSpPr>
        <p:spPr>
          <a:xfrm>
            <a:off x="12197369" y="5340000"/>
            <a:ext cx="4395900" cy="450000"/>
          </a:xfrm>
          <a:prstGeom prst="roundRect">
            <a:avLst>
              <a:gd name="adj" fmla="val 14000"/>
            </a:avLst>
          </a:prstGeom>
          <a:solidFill>
            <a:srgbClr val="FFFFFF"/>
          </a:solidFill>
          <a:ln>
            <a:noFill/>
          </a:ln>
        </p:spPr>
        <p:txBody>
          <a:bodyPr spcFirstLastPara="1" wrap="square" lIns="0" tIns="0" rIns="0" bIns="0" anchor="ctr" anchorCtr="0">
            <a:noAutofit/>
          </a:bodyPr>
          <a:lstStyle/>
          <a:p>
            <a:pPr algn="ctr"/>
            <a:r>
              <a:rPr lang="en-US" sz="1575" b="1">
                <a:solidFill>
                  <a:srgbClr val="1F2A33"/>
                </a:solidFill>
                <a:latin typeface="Calibri"/>
                <a:ea typeface="Calibri"/>
                <a:cs typeface="Calibri"/>
                <a:sym typeface="Calibri"/>
              </a:rPr>
              <a:t>How it’s built</a:t>
            </a:r>
            <a:endParaRPr sz="1542"/>
          </a:p>
        </p:txBody>
      </p:sp>
      <p:sp>
        <p:nvSpPr>
          <p:cNvPr id="610" name="Card 3 · Operator 3"/>
          <p:cNvSpPr txBox="1"/>
          <p:nvPr/>
        </p:nvSpPr>
        <p:spPr>
          <a:xfrm>
            <a:off x="14095319" y="5790000"/>
            <a:ext cx="600000" cy="180000"/>
          </a:xfrm>
          <a:prstGeom prst="rect">
            <a:avLst/>
          </a:prstGeom>
          <a:noFill/>
          <a:ln>
            <a:noFill/>
          </a:ln>
        </p:spPr>
        <p:txBody>
          <a:bodyPr spcFirstLastPara="1" wrap="square" lIns="0" tIns="0" rIns="0" bIns="0" anchor="ctr" anchorCtr="0">
            <a:noAutofit/>
          </a:bodyPr>
          <a:lstStyle/>
          <a:p>
            <a:pPr algn="ctr"/>
            <a:r>
              <a:rPr lang="en-US" sz="1653" b="1">
                <a:solidFill>
                  <a:srgbClr val="1B75A3"/>
                </a:solidFill>
                <a:latin typeface="Calibri"/>
                <a:ea typeface="Calibri"/>
                <a:cs typeface="Calibri"/>
                <a:sym typeface="Calibri"/>
              </a:rPr>
              <a:t>×</a:t>
            </a:r>
            <a:endParaRPr sz="1542"/>
          </a:p>
        </p:txBody>
      </p:sp>
      <p:sp>
        <p:nvSpPr>
          <p:cNvPr id="611" name="Card 3 · Step 4"/>
          <p:cNvSpPr/>
          <p:nvPr/>
        </p:nvSpPr>
        <p:spPr>
          <a:xfrm>
            <a:off x="12197369" y="5970000"/>
            <a:ext cx="4395900" cy="450000"/>
          </a:xfrm>
          <a:prstGeom prst="roundRect">
            <a:avLst>
              <a:gd name="adj" fmla="val 14000"/>
            </a:avLst>
          </a:prstGeom>
          <a:solidFill>
            <a:srgbClr val="FFFFFF"/>
          </a:solidFill>
          <a:ln>
            <a:noFill/>
          </a:ln>
        </p:spPr>
        <p:txBody>
          <a:bodyPr spcFirstLastPara="1" wrap="square" lIns="0" tIns="0" rIns="0" bIns="0" anchor="ctr" anchorCtr="0">
            <a:noAutofit/>
          </a:bodyPr>
          <a:lstStyle/>
          <a:p>
            <a:pPr algn="ctr"/>
            <a:r>
              <a:rPr lang="en-US" sz="1575" b="1">
                <a:solidFill>
                  <a:srgbClr val="1F2A33"/>
                </a:solidFill>
                <a:latin typeface="Calibri"/>
                <a:ea typeface="Calibri"/>
                <a:cs typeface="Calibri"/>
                <a:sym typeface="Calibri"/>
              </a:rPr>
              <a:t>How it’s insured</a:t>
            </a:r>
            <a:endParaRPr sz="1542"/>
          </a:p>
        </p:txBody>
      </p:sp>
      <p:sp>
        <p:nvSpPr>
          <p:cNvPr id="612" name="Card 3 · Operator 4"/>
          <p:cNvSpPr txBox="1"/>
          <p:nvPr/>
        </p:nvSpPr>
        <p:spPr>
          <a:xfrm>
            <a:off x="14095319" y="6420000"/>
            <a:ext cx="600000" cy="180000"/>
          </a:xfrm>
          <a:prstGeom prst="rect">
            <a:avLst/>
          </a:prstGeom>
          <a:noFill/>
          <a:ln>
            <a:noFill/>
          </a:ln>
        </p:spPr>
        <p:txBody>
          <a:bodyPr spcFirstLastPara="1" wrap="square" lIns="0" tIns="0" rIns="0" bIns="0" anchor="ctr" anchorCtr="0">
            <a:noAutofit/>
          </a:bodyPr>
          <a:lstStyle/>
          <a:p>
            <a:pPr algn="ctr"/>
            <a:r>
              <a:rPr lang="en-US" sz="1653" b="1">
                <a:solidFill>
                  <a:srgbClr val="1B75A3"/>
                </a:solidFill>
                <a:latin typeface="Calibri"/>
                <a:ea typeface="Calibri"/>
                <a:cs typeface="Calibri"/>
                <a:sym typeface="Calibri"/>
              </a:rPr>
              <a:t>=</a:t>
            </a:r>
            <a:endParaRPr sz="1542"/>
          </a:p>
        </p:txBody>
      </p:sp>
      <p:sp>
        <p:nvSpPr>
          <p:cNvPr id="613" name="Card 3 · Step 5"/>
          <p:cNvSpPr/>
          <p:nvPr/>
        </p:nvSpPr>
        <p:spPr>
          <a:xfrm>
            <a:off x="12197369" y="6600000"/>
            <a:ext cx="4395900" cy="450000"/>
          </a:xfrm>
          <a:prstGeom prst="roundRect">
            <a:avLst>
              <a:gd name="adj" fmla="val 14000"/>
            </a:avLst>
          </a:prstGeom>
          <a:solidFill>
            <a:srgbClr val="1B75A3"/>
          </a:solidFill>
          <a:ln>
            <a:noFill/>
          </a:ln>
        </p:spPr>
        <p:txBody>
          <a:bodyPr spcFirstLastPara="1" wrap="square" lIns="0" tIns="0" rIns="0" bIns="0" anchor="ctr" anchorCtr="0">
            <a:noAutofit/>
          </a:bodyPr>
          <a:lstStyle/>
          <a:p>
            <a:pPr algn="ctr"/>
            <a:r>
              <a:rPr lang="en-US" sz="1575" b="1" dirty="0">
                <a:solidFill>
                  <a:srgbClr val="FFFFFF"/>
                </a:solidFill>
                <a:latin typeface="Calibri"/>
                <a:ea typeface="Calibri"/>
                <a:cs typeface="Calibri"/>
                <a:sym typeface="Calibri"/>
              </a:rPr>
              <a:t>Add RCV/Coverage = premium</a:t>
            </a:r>
            <a:endParaRPr sz="1542" dirty="0"/>
          </a:p>
        </p:txBody>
      </p:sp>
      <p:sp>
        <p:nvSpPr>
          <p:cNvPr id="491" name="Takeaway"/>
          <p:cNvSpPr/>
          <p:nvPr/>
        </p:nvSpPr>
        <p:spPr>
          <a:xfrm>
            <a:off x="1567044" y="7779851"/>
            <a:ext cx="15313200" cy="806100"/>
          </a:xfrm>
          <a:prstGeom prst="roundRect">
            <a:avLst>
              <a:gd name="adj" fmla="val 15000"/>
            </a:avLst>
          </a:prstGeom>
          <a:solidFill>
            <a:srgbClr val="F3F8EE"/>
          </a:solidFill>
          <a:ln>
            <a:noFill/>
          </a:ln>
        </p:spPr>
        <p:txBody>
          <a:bodyPr spcFirstLastPara="1" wrap="square" lIns="181325" tIns="181325" rIns="181325" bIns="181325" anchor="ctr" anchorCtr="0">
            <a:noAutofit/>
          </a:bodyPr>
          <a:lstStyle/>
          <a:p>
            <a:r>
              <a:rPr lang="en-US" sz="1653" b="1">
                <a:solidFill>
                  <a:srgbClr val="1F2A33"/>
                </a:solidFill>
                <a:latin typeface="Calibri"/>
                <a:ea typeface="Calibri"/>
                <a:cs typeface="Calibri"/>
                <a:sym typeface="Calibri"/>
              </a:rPr>
              <a:t>Takeaway: </a:t>
            </a:r>
            <a:r>
              <a:rPr lang="en-US" sz="1653">
                <a:solidFill>
                  <a:srgbClr val="1F2A33"/>
                </a:solidFill>
                <a:latin typeface="Calibri"/>
                <a:ea typeface="Calibri"/>
                <a:cs typeface="Calibri"/>
                <a:sym typeface="Calibri"/>
              </a:rPr>
              <a:t>the zone says whether insurance is required. The chain sets the price.</a:t>
            </a:r>
            <a:endParaRPr sz="1542"/>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h1ed5fed0a3444782_1_75"/>
          <p:cNvSpPr/>
          <p:nvPr/>
        </p:nvSpPr>
        <p:spPr>
          <a:xfrm>
            <a:off x="14337494" y="865705"/>
            <a:ext cx="658247" cy="658247"/>
          </a:xfrm>
          <a:custGeom>
            <a:avLst/>
            <a:gdLst/>
            <a:ahLst/>
            <a:cxnLst/>
            <a:rect l="l" t="t" r="r" b="b"/>
            <a:pathLst>
              <a:path w="658246" h="658246" extrusionOk="0">
                <a:moveTo>
                  <a:pt x="0" y="0"/>
                </a:moveTo>
                <a:lnTo>
                  <a:pt x="658245" y="0"/>
                </a:lnTo>
                <a:lnTo>
                  <a:pt x="658245" y="658246"/>
                </a:lnTo>
                <a:lnTo>
                  <a:pt x="0" y="658246"/>
                </a:lnTo>
                <a:lnTo>
                  <a:pt x="0" y="0"/>
                </a:lnTo>
                <a:close/>
              </a:path>
            </a:pathLst>
          </a:custGeom>
          <a:noFill/>
          <a:ln>
            <a:noFill/>
          </a:ln>
        </p:spPr>
        <p:txBody>
          <a:bodyPr spcFirstLastPara="1" wrap="square" lIns="91400" tIns="45701" rIns="91400" bIns="45701" anchor="t" anchorCtr="0">
            <a:noAutofit/>
          </a:bodyPr>
          <a:lstStyle/>
          <a:p>
            <a:endParaRPr>
              <a:solidFill>
                <a:schemeClr val="dk1"/>
              </a:solidFill>
              <a:latin typeface="Calibri"/>
              <a:ea typeface="Calibri"/>
              <a:cs typeface="Calibri"/>
              <a:sym typeface="Calibri"/>
            </a:endParaRPr>
          </a:p>
        </p:txBody>
      </p:sp>
      <p:sp>
        <p:nvSpPr>
          <p:cNvPr id="463" name="Google Shape;463;h1ed5fed0a3444782_1_75"/>
          <p:cNvSpPr/>
          <p:nvPr/>
        </p:nvSpPr>
        <p:spPr>
          <a:xfrm>
            <a:off x="2088749" y="2558068"/>
            <a:ext cx="913619" cy="840530"/>
          </a:xfrm>
          <a:custGeom>
            <a:avLst/>
            <a:gdLst/>
            <a:ahLst/>
            <a:cxnLst/>
            <a:rect l="l" t="t" r="r" b="b"/>
            <a:pathLst>
              <a:path w="913619" h="840529" extrusionOk="0">
                <a:moveTo>
                  <a:pt x="0" y="0"/>
                </a:moveTo>
                <a:lnTo>
                  <a:pt x="913619" y="0"/>
                </a:lnTo>
                <a:lnTo>
                  <a:pt x="913619" y="840529"/>
                </a:lnTo>
                <a:lnTo>
                  <a:pt x="0" y="840529"/>
                </a:lnTo>
                <a:lnTo>
                  <a:pt x="0" y="0"/>
                </a:lnTo>
                <a:close/>
              </a:path>
            </a:pathLst>
          </a:custGeom>
          <a:noFill/>
          <a:ln>
            <a:noFill/>
          </a:ln>
        </p:spPr>
        <p:txBody>
          <a:bodyPr spcFirstLastPara="1" wrap="square" lIns="91400" tIns="45701" rIns="91400" bIns="45701" anchor="t" anchorCtr="0">
            <a:noAutofit/>
          </a:bodyPr>
          <a:lstStyle/>
          <a:p>
            <a:endParaRPr>
              <a:solidFill>
                <a:schemeClr val="dk1"/>
              </a:solidFill>
              <a:latin typeface="Calibri"/>
              <a:ea typeface="Calibri"/>
              <a:cs typeface="Calibri"/>
              <a:sym typeface="Calibri"/>
            </a:endParaRPr>
          </a:p>
        </p:txBody>
      </p:sp>
      <p:sp>
        <p:nvSpPr>
          <p:cNvPr id="464" name="Google Shape;464;h1ed5fed0a3444782_1_75"/>
          <p:cNvSpPr/>
          <p:nvPr/>
        </p:nvSpPr>
        <p:spPr>
          <a:xfrm>
            <a:off x="1407624" y="7357455"/>
            <a:ext cx="1083549" cy="1083549"/>
          </a:xfrm>
          <a:custGeom>
            <a:avLst/>
            <a:gdLst/>
            <a:ahLst/>
            <a:cxnLst/>
            <a:rect l="l" t="t" r="r" b="b"/>
            <a:pathLst>
              <a:path w="982811" h="982811" extrusionOk="0">
                <a:moveTo>
                  <a:pt x="0" y="0"/>
                </a:moveTo>
                <a:lnTo>
                  <a:pt x="982811" y="0"/>
                </a:lnTo>
                <a:lnTo>
                  <a:pt x="982811" y="982810"/>
                </a:lnTo>
                <a:lnTo>
                  <a:pt x="0" y="982810"/>
                </a:lnTo>
                <a:lnTo>
                  <a:pt x="0" y="0"/>
                </a:lnTo>
                <a:close/>
              </a:path>
            </a:pathLst>
          </a:custGeom>
          <a:noFill/>
          <a:ln>
            <a:noFill/>
          </a:ln>
        </p:spPr>
        <p:txBody>
          <a:bodyPr spcFirstLastPara="1" wrap="square" lIns="100725" tIns="50375" rIns="100725" bIns="50375" anchor="t" anchorCtr="0">
            <a:noAutofit/>
          </a:bodyPr>
          <a:lstStyle/>
          <a:p>
            <a:endParaRPr sz="1983">
              <a:solidFill>
                <a:schemeClr val="dk1"/>
              </a:solidFill>
              <a:latin typeface="Calibri"/>
              <a:ea typeface="Calibri"/>
              <a:cs typeface="Calibri"/>
              <a:sym typeface="Calibri"/>
            </a:endParaRPr>
          </a:p>
        </p:txBody>
      </p:sp>
      <p:sp>
        <p:nvSpPr>
          <p:cNvPr id="465" name="Title"/>
          <p:cNvSpPr txBox="1"/>
          <p:nvPr/>
        </p:nvSpPr>
        <p:spPr>
          <a:xfrm>
            <a:off x="1542161" y="1344720"/>
            <a:ext cx="12089400" cy="1145057"/>
          </a:xfrm>
          <a:prstGeom prst="rect">
            <a:avLst/>
          </a:prstGeom>
          <a:noFill/>
          <a:ln>
            <a:noFill/>
          </a:ln>
        </p:spPr>
        <p:txBody>
          <a:bodyPr spcFirstLastPara="1" wrap="square" lIns="0" tIns="0" rIns="0" bIns="0" anchor="t" anchorCtr="0">
            <a:spAutoFit/>
          </a:bodyPr>
          <a:lstStyle/>
          <a:p>
            <a:pPr>
              <a:lnSpc>
                <a:spcPct val="120000"/>
              </a:lnSpc>
            </a:pPr>
            <a:r>
              <a:rPr lang="en-US" sz="6201" b="1" dirty="0">
                <a:solidFill>
                  <a:srgbClr val="1B75A3"/>
                </a:solidFill>
                <a:latin typeface="Poppins"/>
                <a:ea typeface="Poppins"/>
                <a:cs typeface="Poppins"/>
                <a:sym typeface="Poppins"/>
              </a:rPr>
              <a:t>Reading the Factors</a:t>
            </a:r>
            <a:endParaRPr sz="1542" dirty="0"/>
          </a:p>
        </p:txBody>
      </p:sp>
      <p:grpSp>
        <p:nvGrpSpPr>
          <p:cNvPr id="466" name="Footer band"/>
          <p:cNvGrpSpPr/>
          <p:nvPr/>
        </p:nvGrpSpPr>
        <p:grpSpPr>
          <a:xfrm>
            <a:off x="0" y="9902366"/>
            <a:ext cx="18288000" cy="384635"/>
            <a:chOff x="0" y="-38100"/>
            <a:chExt cx="4816593" cy="101302"/>
          </a:xfrm>
        </p:grpSpPr>
        <p:sp>
          <p:nvSpPr>
            <p:cNvPr id="467" name="Google Shape;467;h1ed5fed0a3444782_1_75"/>
            <p:cNvSpPr/>
            <p:nvPr/>
          </p:nvSpPr>
          <p:spPr>
            <a:xfrm>
              <a:off x="0" y="0"/>
              <a:ext cx="4816592" cy="63202"/>
            </a:xfrm>
            <a:custGeom>
              <a:avLst/>
              <a:gdLst/>
              <a:ahLst/>
              <a:cxnLst/>
              <a:rect l="l" t="t" r="r" b="b"/>
              <a:pathLst>
                <a:path w="4816592" h="63202" extrusionOk="0">
                  <a:moveTo>
                    <a:pt x="0" y="0"/>
                  </a:moveTo>
                  <a:lnTo>
                    <a:pt x="4816592" y="0"/>
                  </a:lnTo>
                  <a:lnTo>
                    <a:pt x="4816592" y="63202"/>
                  </a:lnTo>
                  <a:lnTo>
                    <a:pt x="0" y="63202"/>
                  </a:lnTo>
                  <a:close/>
                </a:path>
              </a:pathLst>
            </a:custGeom>
            <a:solidFill>
              <a:srgbClr val="1B75A3"/>
            </a:solidFill>
            <a:ln>
              <a:noFill/>
            </a:ln>
          </p:spPr>
          <p:txBody>
            <a:bodyPr spcFirstLastPara="1" wrap="square" lIns="91425" tIns="45701" rIns="91425" bIns="45701" anchor="t" anchorCtr="0">
              <a:noAutofit/>
            </a:bodyPr>
            <a:lstStyle/>
            <a:p>
              <a:endParaRPr>
                <a:solidFill>
                  <a:schemeClr val="dk1"/>
                </a:solidFill>
                <a:latin typeface="Calibri"/>
                <a:ea typeface="Calibri"/>
                <a:cs typeface="Calibri"/>
                <a:sym typeface="Calibri"/>
              </a:endParaRPr>
            </a:p>
          </p:txBody>
        </p:sp>
        <p:sp>
          <p:nvSpPr>
            <p:cNvPr id="468" name="Google Shape;468;h1ed5fed0a3444782_1_75"/>
            <p:cNvSpPr txBox="1"/>
            <p:nvPr/>
          </p:nvSpPr>
          <p:spPr>
            <a:xfrm>
              <a:off x="0" y="-38100"/>
              <a:ext cx="4816593" cy="101302"/>
            </a:xfrm>
            <a:prstGeom prst="rect">
              <a:avLst/>
            </a:prstGeom>
            <a:noFill/>
            <a:ln>
              <a:noFill/>
            </a:ln>
          </p:spPr>
          <p:txBody>
            <a:bodyPr spcFirstLastPara="1" wrap="square" lIns="50801" tIns="50801" rIns="50801" bIns="50801" anchor="ctr" anchorCtr="0">
              <a:noAutofit/>
            </a:bodyPr>
            <a:lstStyle/>
            <a:p>
              <a:pPr algn="ctr">
                <a:lnSpc>
                  <a:spcPct val="138888"/>
                </a:lnSpc>
              </a:pPr>
              <a:endParaRPr>
                <a:solidFill>
                  <a:schemeClr val="dk1"/>
                </a:solidFill>
                <a:latin typeface="Calibri"/>
                <a:ea typeface="Calibri"/>
                <a:cs typeface="Calibri"/>
                <a:sym typeface="Calibri"/>
              </a:endParaRPr>
            </a:p>
          </p:txBody>
        </p:sp>
      </p:grpSp>
      <p:pic>
        <p:nvPicPr>
          <p:cNvPr id="469" name="NFA logo" descr="A logo on a black background&#10;&#10;Description automatically generated"/>
          <p:cNvPicPr preferRelativeResize="0"/>
          <p:nvPr/>
        </p:nvPicPr>
        <p:blipFill rotWithShape="1">
          <a:blip r:embed="rId3">
            <a:alphaModFix/>
          </a:blip>
          <a:srcRect/>
          <a:stretch/>
        </p:blipFill>
        <p:spPr>
          <a:xfrm>
            <a:off x="708952" y="8770082"/>
            <a:ext cx="2797967" cy="1125518"/>
          </a:xfrm>
          <a:prstGeom prst="rect">
            <a:avLst/>
          </a:prstGeom>
          <a:noFill/>
          <a:ln>
            <a:noFill/>
          </a:ln>
        </p:spPr>
      </p:pic>
      <p:sp>
        <p:nvSpPr>
          <p:cNvPr id="472" name="Card 1 background"/>
          <p:cNvSpPr/>
          <p:nvPr/>
        </p:nvSpPr>
        <p:spPr>
          <a:xfrm>
            <a:off x="1567076" y="3060575"/>
            <a:ext cx="4886100" cy="4508400"/>
          </a:xfrm>
          <a:prstGeom prst="roundRect">
            <a:avLst>
              <a:gd name="adj" fmla="val 6000"/>
            </a:avLst>
          </a:prstGeom>
          <a:solidFill>
            <a:srgbClr val="EAF3F8"/>
          </a:solidFill>
          <a:ln>
            <a:noFill/>
          </a:ln>
        </p:spPr>
        <p:txBody>
          <a:bodyPr spcFirstLastPara="1" wrap="square" lIns="0" tIns="0" rIns="0" bIns="0" anchor="t" anchorCtr="0">
            <a:noAutofit/>
          </a:bodyPr>
          <a:lstStyle/>
          <a:p>
            <a:pPr algn="ctr"/>
            <a:endParaRPr sz="1983" dirty="0">
              <a:solidFill>
                <a:schemeClr val="lt1"/>
              </a:solidFill>
              <a:latin typeface="Calibri"/>
              <a:ea typeface="Calibri"/>
              <a:cs typeface="Calibri"/>
              <a:sym typeface="Calibri"/>
            </a:endParaRPr>
          </a:p>
        </p:txBody>
      </p:sp>
      <p:sp>
        <p:nvSpPr>
          <p:cNvPr id="473" name="Card 1 number"/>
          <p:cNvSpPr/>
          <p:nvPr/>
        </p:nvSpPr>
        <p:spPr>
          <a:xfrm>
            <a:off x="1849157" y="3342674"/>
            <a:ext cx="524100" cy="524100"/>
          </a:xfrm>
          <a:prstGeom prst="ellipse">
            <a:avLst/>
          </a:prstGeom>
          <a:solidFill>
            <a:srgbClr val="1B75A3"/>
          </a:solidFill>
          <a:ln>
            <a:noFill/>
          </a:ln>
        </p:spPr>
        <p:txBody>
          <a:bodyPr spcFirstLastPara="1" wrap="square" lIns="0" tIns="0" rIns="0" bIns="0" anchor="ctr" anchorCtr="0">
            <a:noAutofit/>
          </a:bodyPr>
          <a:lstStyle/>
          <a:p>
            <a:pPr algn="ctr"/>
            <a:r>
              <a:rPr lang="en-US" sz="1983" b="1">
                <a:solidFill>
                  <a:srgbClr val="FFFFFF"/>
                </a:solidFill>
                <a:latin typeface="Calibri"/>
                <a:ea typeface="Calibri"/>
                <a:cs typeface="Calibri"/>
                <a:sym typeface="Calibri"/>
              </a:rPr>
              <a:t>1</a:t>
            </a:r>
            <a:endParaRPr sz="1542"/>
          </a:p>
        </p:txBody>
      </p:sp>
      <p:sp>
        <p:nvSpPr>
          <p:cNvPr id="474" name="Card 1 heading"/>
          <p:cNvSpPr txBox="1"/>
          <p:nvPr/>
        </p:nvSpPr>
        <p:spPr>
          <a:xfrm>
            <a:off x="2534231" y="3322523"/>
            <a:ext cx="3636900" cy="313804"/>
          </a:xfrm>
          <a:prstGeom prst="rect">
            <a:avLst/>
          </a:prstGeom>
          <a:noFill/>
          <a:ln>
            <a:noFill/>
          </a:ln>
        </p:spPr>
        <p:txBody>
          <a:bodyPr spcFirstLastPara="1" wrap="square" lIns="0" tIns="0" rIns="0" bIns="0" anchor="t" anchorCtr="0">
            <a:spAutoFit/>
          </a:bodyPr>
          <a:lstStyle/>
          <a:p>
            <a:r>
              <a:rPr lang="en-US" sz="2039" b="1">
                <a:solidFill>
                  <a:srgbClr val="1F2A33"/>
                </a:solidFill>
                <a:latin typeface="Calibri"/>
                <a:ea typeface="Calibri"/>
                <a:cs typeface="Calibri"/>
                <a:sym typeface="Calibri"/>
              </a:rPr>
              <a:t>Where it sits</a:t>
            </a:r>
            <a:endParaRPr sz="1542"/>
          </a:p>
        </p:txBody>
      </p:sp>
      <p:sp>
        <p:nvSpPr>
          <p:cNvPr id="801" name="Card 1 · Legend title"/>
          <p:cNvSpPr txBox="1"/>
          <p:nvPr/>
        </p:nvSpPr>
        <p:spPr>
          <a:xfrm>
            <a:off x="3260057" y="3960001"/>
            <a:ext cx="1500000" cy="196208"/>
          </a:xfrm>
          <a:prstGeom prst="rect">
            <a:avLst/>
          </a:prstGeom>
          <a:noFill/>
          <a:ln>
            <a:noFill/>
          </a:ln>
        </p:spPr>
        <p:txBody>
          <a:bodyPr spcFirstLastPara="1" wrap="square" lIns="0" tIns="0" rIns="0" bIns="0" anchor="t" anchorCtr="0">
            <a:spAutoFit/>
          </a:bodyPr>
          <a:lstStyle/>
          <a:p>
            <a:pPr algn="ctr"/>
            <a:r>
              <a:rPr lang="en-US" sz="1275" b="1">
                <a:solidFill>
                  <a:srgbClr val="1F2A33"/>
                </a:solidFill>
                <a:latin typeface="Calibri"/>
                <a:ea typeface="Calibri"/>
                <a:cs typeface="Calibri"/>
                <a:sym typeface="Calibri"/>
              </a:rPr>
              <a:t>×1.00 = neutral</a:t>
            </a:r>
            <a:endParaRPr sz="1542"/>
          </a:p>
        </p:txBody>
      </p:sp>
      <p:cxnSp>
        <p:nvCxnSpPr>
          <p:cNvPr id="802" name="Card 1 · Legend axis"/>
          <p:cNvCxnSpPr/>
          <p:nvPr/>
        </p:nvCxnSpPr>
        <p:spPr>
          <a:xfrm>
            <a:off x="4010057" y="4200000"/>
            <a:ext cx="0" cy="450000"/>
          </a:xfrm>
          <a:prstGeom prst="straightConnector1">
            <a:avLst/>
          </a:prstGeom>
          <a:noFill/>
          <a:ln w="10675" cap="flat" cmpd="sng">
            <a:solidFill>
              <a:srgbClr val="5F6B73"/>
            </a:solidFill>
            <a:prstDash val="solid"/>
            <a:round/>
            <a:headEnd type="none" w="sm" len="sm"/>
            <a:tailEnd type="none" w="sm" len="sm"/>
          </a:ln>
        </p:spPr>
      </p:cxnSp>
      <p:sp>
        <p:nvSpPr>
          <p:cNvPr id="803" name="Card 1 · Legend bar (lowers)"/>
          <p:cNvSpPr/>
          <p:nvPr/>
        </p:nvSpPr>
        <p:spPr>
          <a:xfrm>
            <a:off x="3290057" y="4327500"/>
            <a:ext cx="720000" cy="194700"/>
          </a:xfrm>
          <a:prstGeom prst="rect">
            <a:avLst/>
          </a:prstGeom>
          <a:solidFill>
            <a:srgbClr val="5EA02C"/>
          </a:solidFill>
          <a:ln>
            <a:noFill/>
          </a:ln>
        </p:spPr>
        <p:txBody>
          <a:bodyPr spcFirstLastPara="1" wrap="square" lIns="0" tIns="0" rIns="0" bIns="0" anchor="t" anchorCtr="0">
            <a:noAutofit/>
          </a:bodyPr>
          <a:lstStyle/>
          <a:p>
            <a:endParaRPr sz="1542"/>
          </a:p>
        </p:txBody>
      </p:sp>
      <p:sp>
        <p:nvSpPr>
          <p:cNvPr id="804" name="Card 1 · Legend bar (raises)"/>
          <p:cNvSpPr/>
          <p:nvPr/>
        </p:nvSpPr>
        <p:spPr>
          <a:xfrm>
            <a:off x="4010057" y="4327500"/>
            <a:ext cx="720000" cy="194700"/>
          </a:xfrm>
          <a:prstGeom prst="rect">
            <a:avLst/>
          </a:prstGeom>
          <a:solidFill>
            <a:srgbClr val="1B75A3"/>
          </a:solidFill>
          <a:ln>
            <a:noFill/>
          </a:ln>
        </p:spPr>
        <p:txBody>
          <a:bodyPr spcFirstLastPara="1" wrap="square" lIns="0" tIns="0" rIns="0" bIns="0" anchor="t" anchorCtr="0">
            <a:noAutofit/>
          </a:bodyPr>
          <a:lstStyle/>
          <a:p>
            <a:endParaRPr sz="1542"/>
          </a:p>
        </p:txBody>
      </p:sp>
      <p:sp>
        <p:nvSpPr>
          <p:cNvPr id="805" name="Card 1 · Legend label (lowers)"/>
          <p:cNvSpPr txBox="1"/>
          <p:nvPr/>
        </p:nvSpPr>
        <p:spPr>
          <a:xfrm>
            <a:off x="1849157" y="4325786"/>
            <a:ext cx="1365900" cy="196208"/>
          </a:xfrm>
          <a:prstGeom prst="rect">
            <a:avLst/>
          </a:prstGeom>
          <a:noFill/>
          <a:ln>
            <a:noFill/>
          </a:ln>
        </p:spPr>
        <p:txBody>
          <a:bodyPr spcFirstLastPara="1" wrap="square" lIns="0" tIns="0" rIns="0" bIns="0" anchor="ctr" anchorCtr="0">
            <a:spAutoFit/>
          </a:bodyPr>
          <a:lstStyle/>
          <a:p>
            <a:pPr algn="r"/>
            <a:r>
              <a:rPr lang="en-US" sz="1275" b="1">
                <a:solidFill>
                  <a:srgbClr val="5EA02C"/>
                </a:solidFill>
                <a:latin typeface="Calibri"/>
                <a:ea typeface="Calibri"/>
                <a:cs typeface="Calibri"/>
                <a:sym typeface="Calibri"/>
              </a:rPr>
              <a:t>lowers</a:t>
            </a:r>
            <a:endParaRPr sz="1542"/>
          </a:p>
        </p:txBody>
      </p:sp>
      <p:sp>
        <p:nvSpPr>
          <p:cNvPr id="806" name="Card 1 · Legend label (raises)"/>
          <p:cNvSpPr txBox="1"/>
          <p:nvPr/>
        </p:nvSpPr>
        <p:spPr>
          <a:xfrm>
            <a:off x="4805057" y="4325786"/>
            <a:ext cx="1365900" cy="196208"/>
          </a:xfrm>
          <a:prstGeom prst="rect">
            <a:avLst/>
          </a:prstGeom>
          <a:noFill/>
          <a:ln>
            <a:noFill/>
          </a:ln>
        </p:spPr>
        <p:txBody>
          <a:bodyPr spcFirstLastPara="1" wrap="square" lIns="0" tIns="0" rIns="0" bIns="0" anchor="ctr" anchorCtr="0">
            <a:spAutoFit/>
          </a:bodyPr>
          <a:lstStyle/>
          <a:p>
            <a:r>
              <a:rPr lang="en-US" sz="1275" b="1">
                <a:solidFill>
                  <a:srgbClr val="1B75A3"/>
                </a:solidFill>
                <a:latin typeface="Calibri"/>
                <a:ea typeface="Calibri"/>
                <a:cs typeface="Calibri"/>
                <a:sym typeface="Calibri"/>
              </a:rPr>
              <a:t>raises</a:t>
            </a:r>
            <a:endParaRPr sz="1542"/>
          </a:p>
        </p:txBody>
      </p:sp>
      <p:sp>
        <p:nvSpPr>
          <p:cNvPr id="807" name="Card 1 · Site factor list"/>
          <p:cNvSpPr txBox="1"/>
          <p:nvPr/>
        </p:nvSpPr>
        <p:spPr>
          <a:xfrm>
            <a:off x="1849157" y="4875000"/>
            <a:ext cx="4321800" cy="2159566"/>
          </a:xfrm>
          <a:prstGeom prst="rect">
            <a:avLst/>
          </a:prstGeom>
          <a:noFill/>
          <a:ln>
            <a:noFill/>
          </a:ln>
        </p:spPr>
        <p:txBody>
          <a:bodyPr spcFirstLastPara="1" wrap="square" lIns="0" tIns="0" rIns="0" bIns="0" anchor="t" anchorCtr="0">
            <a:spAutoFit/>
          </a:bodyPr>
          <a:lstStyle/>
          <a:p>
            <a:r>
              <a:rPr lang="en-US" sz="1575" b="1">
                <a:solidFill>
                  <a:srgbClr val="1F2A33"/>
                </a:solidFill>
                <a:latin typeface="Calibri"/>
                <a:ea typeface="Calibri"/>
                <a:cs typeface="Calibri"/>
                <a:sym typeface="Calibri"/>
              </a:rPr>
              <a:t>Distance to river</a:t>
            </a:r>
            <a:r>
              <a:rPr lang="en-US" sz="1575">
                <a:solidFill>
                  <a:srgbClr val="5F6B73"/>
                </a:solidFill>
                <a:latin typeface="Calibri"/>
                <a:ea typeface="Calibri"/>
                <a:cs typeface="Calibri"/>
                <a:sym typeface="Calibri"/>
              </a:rPr>
              <a:t>   closer = higher</a:t>
            </a:r>
            <a:endParaRPr sz="1542"/>
          </a:p>
          <a:p>
            <a:pPr>
              <a:spcBef>
                <a:spcPts val="1050"/>
              </a:spcBef>
            </a:pPr>
            <a:r>
              <a:rPr lang="en-US" sz="1575" b="1">
                <a:solidFill>
                  <a:srgbClr val="1F2A33"/>
                </a:solidFill>
                <a:latin typeface="Calibri"/>
                <a:ea typeface="Calibri"/>
                <a:cs typeface="Calibri"/>
                <a:sym typeface="Calibri"/>
              </a:rPr>
              <a:t>Elevation above river</a:t>
            </a:r>
            <a:r>
              <a:rPr lang="en-US" sz="1575">
                <a:solidFill>
                  <a:srgbClr val="5F6B73"/>
                </a:solidFill>
                <a:latin typeface="Calibri"/>
                <a:ea typeface="Calibri"/>
                <a:cs typeface="Calibri"/>
                <a:sym typeface="Calibri"/>
              </a:rPr>
              <a:t>   higher = lower</a:t>
            </a:r>
            <a:endParaRPr sz="1542"/>
          </a:p>
          <a:p>
            <a:pPr>
              <a:spcBef>
                <a:spcPts val="1050"/>
              </a:spcBef>
            </a:pPr>
            <a:r>
              <a:rPr lang="en-US" sz="1575" b="1">
                <a:solidFill>
                  <a:srgbClr val="1F2A33"/>
                </a:solidFill>
                <a:latin typeface="Calibri"/>
                <a:ea typeface="Calibri"/>
                <a:cs typeface="Calibri"/>
                <a:sym typeface="Calibri"/>
              </a:rPr>
              <a:t>Relative elevation</a:t>
            </a:r>
            <a:r>
              <a:rPr lang="en-US" sz="1575">
                <a:solidFill>
                  <a:srgbClr val="5F6B73"/>
                </a:solidFill>
                <a:latin typeface="Calibri"/>
                <a:ea typeface="Calibri"/>
                <a:cs typeface="Calibri"/>
                <a:sym typeface="Calibri"/>
              </a:rPr>
              <a:t>   sits low = higher</a:t>
            </a:r>
            <a:endParaRPr sz="1542"/>
          </a:p>
          <a:p>
            <a:pPr>
              <a:spcBef>
                <a:spcPts val="1050"/>
              </a:spcBef>
            </a:pPr>
            <a:r>
              <a:rPr lang="en-US" sz="1575" b="1">
                <a:solidFill>
                  <a:srgbClr val="1F2A33"/>
                </a:solidFill>
                <a:latin typeface="Calibri"/>
                <a:ea typeface="Calibri"/>
                <a:cs typeface="Calibri"/>
                <a:sym typeface="Calibri"/>
              </a:rPr>
              <a:t>Drainage area</a:t>
            </a:r>
            <a:r>
              <a:rPr lang="en-US" sz="1575">
                <a:solidFill>
                  <a:srgbClr val="5F6B73"/>
                </a:solidFill>
                <a:latin typeface="Calibri"/>
                <a:ea typeface="Calibri"/>
                <a:cs typeface="Calibri"/>
                <a:sym typeface="Calibri"/>
              </a:rPr>
              <a:t>   bigger = higher</a:t>
            </a:r>
            <a:endParaRPr sz="1542"/>
          </a:p>
          <a:p>
            <a:pPr>
              <a:spcBef>
                <a:spcPts val="1050"/>
              </a:spcBef>
            </a:pPr>
            <a:r>
              <a:rPr lang="en-US" sz="1575" b="1">
                <a:solidFill>
                  <a:srgbClr val="1F2A33"/>
                </a:solidFill>
                <a:latin typeface="Calibri"/>
                <a:ea typeface="Calibri"/>
                <a:cs typeface="Calibri"/>
                <a:sym typeface="Calibri"/>
              </a:rPr>
              <a:t>Sub-watershed (HUC12)</a:t>
            </a:r>
            <a:r>
              <a:rPr lang="en-US" sz="1575">
                <a:solidFill>
                  <a:srgbClr val="5F6B73"/>
                </a:solidFill>
                <a:latin typeface="Calibri"/>
                <a:ea typeface="Calibri"/>
                <a:cs typeface="Calibri"/>
                <a:sym typeface="Calibri"/>
              </a:rPr>
              <a:t>   local adjustment</a:t>
            </a:r>
            <a:endParaRPr sz="1542"/>
          </a:p>
          <a:p>
            <a:pPr>
              <a:spcBef>
                <a:spcPts val="1050"/>
              </a:spcBef>
            </a:pPr>
            <a:r>
              <a:rPr lang="en-US" sz="1575" b="1">
                <a:solidFill>
                  <a:srgbClr val="1F2A33"/>
                </a:solidFill>
                <a:latin typeface="Calibri"/>
                <a:ea typeface="Calibri"/>
                <a:cs typeface="Calibri"/>
                <a:sym typeface="Calibri"/>
              </a:rPr>
              <a:t>Coast</a:t>
            </a:r>
            <a:r>
              <a:rPr lang="en-US" sz="1575">
                <a:solidFill>
                  <a:srgbClr val="5F6B73"/>
                </a:solidFill>
                <a:latin typeface="Calibri"/>
                <a:ea typeface="Calibri"/>
                <a:cs typeface="Calibri"/>
                <a:sym typeface="Calibri"/>
              </a:rPr>
              <a:t>   distance, elevation, barrier island</a:t>
            </a:r>
            <a:endParaRPr sz="1542"/>
          </a:p>
        </p:txBody>
      </p:sp>
      <p:sp>
        <p:nvSpPr>
          <p:cNvPr id="477" name="Card 2 background"/>
          <p:cNvSpPr/>
          <p:nvPr/>
        </p:nvSpPr>
        <p:spPr>
          <a:xfrm>
            <a:off x="6780675" y="3060575"/>
            <a:ext cx="4886100" cy="4508400"/>
          </a:xfrm>
          <a:prstGeom prst="roundRect">
            <a:avLst>
              <a:gd name="adj" fmla="val 6000"/>
            </a:avLst>
          </a:prstGeom>
          <a:solidFill>
            <a:srgbClr val="EAF3F8"/>
          </a:solidFill>
          <a:ln>
            <a:noFill/>
          </a:ln>
        </p:spPr>
        <p:txBody>
          <a:bodyPr spcFirstLastPara="1" wrap="square" lIns="0" tIns="0" rIns="0" bIns="0" anchor="t" anchorCtr="0">
            <a:noAutofit/>
          </a:bodyPr>
          <a:lstStyle/>
          <a:p>
            <a:pPr algn="ctr"/>
            <a:endParaRPr sz="1983">
              <a:solidFill>
                <a:schemeClr val="lt1"/>
              </a:solidFill>
              <a:latin typeface="Calibri"/>
              <a:ea typeface="Calibri"/>
              <a:cs typeface="Calibri"/>
              <a:sym typeface="Calibri"/>
            </a:endParaRPr>
          </a:p>
        </p:txBody>
      </p:sp>
      <p:sp>
        <p:nvSpPr>
          <p:cNvPr id="478" name="Card 2 number"/>
          <p:cNvSpPr/>
          <p:nvPr/>
        </p:nvSpPr>
        <p:spPr>
          <a:xfrm>
            <a:off x="7062761" y="3342674"/>
            <a:ext cx="524100" cy="524100"/>
          </a:xfrm>
          <a:prstGeom prst="ellipse">
            <a:avLst/>
          </a:prstGeom>
          <a:solidFill>
            <a:srgbClr val="1B75A3"/>
          </a:solidFill>
          <a:ln>
            <a:noFill/>
          </a:ln>
        </p:spPr>
        <p:txBody>
          <a:bodyPr spcFirstLastPara="1" wrap="square" lIns="0" tIns="0" rIns="0" bIns="0" anchor="ctr" anchorCtr="0">
            <a:noAutofit/>
          </a:bodyPr>
          <a:lstStyle/>
          <a:p>
            <a:pPr algn="ctr"/>
            <a:r>
              <a:rPr lang="en-US" sz="1983" b="1">
                <a:solidFill>
                  <a:srgbClr val="FFFFFF"/>
                </a:solidFill>
                <a:latin typeface="Calibri"/>
                <a:ea typeface="Calibri"/>
                <a:cs typeface="Calibri"/>
                <a:sym typeface="Calibri"/>
              </a:rPr>
              <a:t>2</a:t>
            </a:r>
            <a:endParaRPr sz="1542"/>
          </a:p>
        </p:txBody>
      </p:sp>
      <p:sp>
        <p:nvSpPr>
          <p:cNvPr id="479" name="Card 2 heading"/>
          <p:cNvSpPr txBox="1"/>
          <p:nvPr/>
        </p:nvSpPr>
        <p:spPr>
          <a:xfrm>
            <a:off x="7747835" y="3322523"/>
            <a:ext cx="3636900" cy="313804"/>
          </a:xfrm>
          <a:prstGeom prst="rect">
            <a:avLst/>
          </a:prstGeom>
          <a:noFill/>
          <a:ln>
            <a:noFill/>
          </a:ln>
        </p:spPr>
        <p:txBody>
          <a:bodyPr spcFirstLastPara="1" wrap="square" lIns="0" tIns="0" rIns="0" bIns="0" anchor="t" anchorCtr="0">
            <a:spAutoFit/>
          </a:bodyPr>
          <a:lstStyle/>
          <a:p>
            <a:r>
              <a:rPr lang="en-US" sz="2039" b="1">
                <a:solidFill>
                  <a:srgbClr val="1F2A33"/>
                </a:solidFill>
                <a:latin typeface="Calibri"/>
                <a:ea typeface="Calibri"/>
                <a:cs typeface="Calibri"/>
                <a:sym typeface="Calibri"/>
              </a:rPr>
              <a:t>How it’s built and insured</a:t>
            </a:r>
            <a:endParaRPr sz="1542"/>
          </a:p>
        </p:txBody>
      </p:sp>
      <p:sp>
        <p:nvSpPr>
          <p:cNvPr id="808" name="Card 2 · Building factor list"/>
          <p:cNvSpPr txBox="1"/>
          <p:nvPr/>
        </p:nvSpPr>
        <p:spPr>
          <a:xfrm>
            <a:off x="7062761" y="4245001"/>
            <a:ext cx="4321800" cy="1776127"/>
          </a:xfrm>
          <a:prstGeom prst="rect">
            <a:avLst/>
          </a:prstGeom>
          <a:noFill/>
          <a:ln>
            <a:noFill/>
          </a:ln>
        </p:spPr>
        <p:txBody>
          <a:bodyPr spcFirstLastPara="1" wrap="square" lIns="0" tIns="0" rIns="0" bIns="0" anchor="t" anchorCtr="0">
            <a:spAutoFit/>
          </a:bodyPr>
          <a:lstStyle/>
          <a:p>
            <a:r>
              <a:rPr lang="en-US" sz="1575" b="1">
                <a:solidFill>
                  <a:srgbClr val="1F2A33"/>
                </a:solidFill>
                <a:latin typeface="Calibri"/>
                <a:ea typeface="Calibri"/>
                <a:cs typeface="Calibri"/>
                <a:sym typeface="Calibri"/>
              </a:rPr>
              <a:t>First-floor height</a:t>
            </a:r>
            <a:r>
              <a:rPr lang="en-US" sz="1575">
                <a:solidFill>
                  <a:srgbClr val="5F6B73"/>
                </a:solidFill>
                <a:latin typeface="Calibri"/>
                <a:ea typeface="Calibri"/>
                <a:cs typeface="Calibri"/>
                <a:sym typeface="Calibri"/>
              </a:rPr>
              <a:t>   higher = lower</a:t>
            </a:r>
            <a:endParaRPr sz="1542"/>
          </a:p>
          <a:p>
            <a:pPr>
              <a:spcBef>
                <a:spcPts val="1050"/>
              </a:spcBef>
            </a:pPr>
            <a:r>
              <a:rPr lang="en-US" sz="1575" b="1">
                <a:solidFill>
                  <a:srgbClr val="1F2A33"/>
                </a:solidFill>
                <a:latin typeface="Calibri"/>
                <a:ea typeface="Calibri"/>
                <a:cs typeface="Calibri"/>
                <a:sym typeface="Calibri"/>
              </a:rPr>
              <a:t>Foundation</a:t>
            </a:r>
            <a:r>
              <a:rPr lang="en-US" sz="1575">
                <a:solidFill>
                  <a:srgbClr val="5F6B73"/>
                </a:solidFill>
                <a:latin typeface="Calibri"/>
                <a:ea typeface="Calibri"/>
                <a:cs typeface="Calibri"/>
                <a:sym typeface="Calibri"/>
              </a:rPr>
              <a:t>   basement = higher</a:t>
            </a:r>
            <a:endParaRPr sz="1542"/>
          </a:p>
          <a:p>
            <a:pPr>
              <a:spcBef>
                <a:spcPts val="1050"/>
              </a:spcBef>
            </a:pPr>
            <a:r>
              <a:rPr lang="en-US" sz="1575" b="1">
                <a:solidFill>
                  <a:srgbClr val="1F2A33"/>
                </a:solidFill>
                <a:latin typeface="Calibri"/>
                <a:ea typeface="Calibri"/>
                <a:cs typeface="Calibri"/>
                <a:sym typeface="Calibri"/>
              </a:rPr>
              <a:t>Floors and equipment</a:t>
            </a:r>
            <a:r>
              <a:rPr lang="en-US" sz="1575">
                <a:solidFill>
                  <a:srgbClr val="5F6B73"/>
                </a:solidFill>
                <a:latin typeface="Calibri"/>
                <a:ea typeface="Calibri"/>
                <a:cs typeface="Calibri"/>
                <a:sym typeface="Calibri"/>
              </a:rPr>
              <a:t>   both rated</a:t>
            </a:r>
            <a:endParaRPr sz="1542"/>
          </a:p>
          <a:p>
            <a:pPr>
              <a:spcBef>
                <a:spcPts val="1050"/>
              </a:spcBef>
            </a:pPr>
            <a:r>
              <a:rPr lang="en-US" sz="1575" b="1">
                <a:solidFill>
                  <a:srgbClr val="1F2A33"/>
                </a:solidFill>
                <a:latin typeface="Calibri"/>
                <a:ea typeface="Calibri"/>
                <a:cs typeface="Calibri"/>
                <a:sym typeface="Calibri"/>
              </a:rPr>
              <a:t>Cost to rebuild</a:t>
            </a:r>
            <a:r>
              <a:rPr lang="en-US" sz="1575">
                <a:solidFill>
                  <a:srgbClr val="5F6B73"/>
                </a:solidFill>
                <a:latin typeface="Calibri"/>
                <a:ea typeface="Calibri"/>
                <a:cs typeface="Calibri"/>
                <a:sym typeface="Calibri"/>
              </a:rPr>
              <a:t>   scales the premium</a:t>
            </a:r>
            <a:endParaRPr sz="1542"/>
          </a:p>
          <a:p>
            <a:pPr>
              <a:spcBef>
                <a:spcPts val="1050"/>
              </a:spcBef>
            </a:pPr>
            <a:r>
              <a:rPr lang="en-US" sz="1575" b="1">
                <a:solidFill>
                  <a:srgbClr val="1F2A33"/>
                </a:solidFill>
                <a:latin typeface="Calibri"/>
                <a:ea typeface="Calibri"/>
                <a:cs typeface="Calibri"/>
                <a:sym typeface="Calibri"/>
              </a:rPr>
              <a:t>Deductible</a:t>
            </a:r>
            <a:r>
              <a:rPr lang="en-US" sz="1575">
                <a:solidFill>
                  <a:srgbClr val="5F6B73"/>
                </a:solidFill>
                <a:latin typeface="Calibri"/>
                <a:ea typeface="Calibri"/>
                <a:cs typeface="Calibri"/>
                <a:sym typeface="Calibri"/>
              </a:rPr>
              <a:t>   higher = lower</a:t>
            </a:r>
            <a:endParaRPr sz="1542"/>
          </a:p>
        </p:txBody>
      </p:sp>
      <p:sp>
        <p:nvSpPr>
          <p:cNvPr id="809" name="Card 2 · Elevation certificate box"/>
          <p:cNvSpPr/>
          <p:nvPr/>
        </p:nvSpPr>
        <p:spPr>
          <a:xfrm>
            <a:off x="7062761" y="6375000"/>
            <a:ext cx="4321800" cy="930000"/>
          </a:xfrm>
          <a:prstGeom prst="roundRect">
            <a:avLst>
              <a:gd name="adj" fmla="val 8000"/>
            </a:avLst>
          </a:prstGeom>
          <a:solidFill>
            <a:srgbClr val="FFFFFF"/>
          </a:solidFill>
          <a:ln>
            <a:noFill/>
          </a:ln>
        </p:spPr>
        <p:txBody>
          <a:bodyPr spcFirstLastPara="1" wrap="square" lIns="135000" tIns="135000" rIns="135000" bIns="135000" anchor="ctr" anchorCtr="0">
            <a:noAutofit/>
          </a:bodyPr>
          <a:lstStyle/>
          <a:p>
            <a:r>
              <a:rPr lang="en-US" sz="1212" b="1">
                <a:solidFill>
                  <a:srgbClr val="5F6B73"/>
                </a:solidFill>
                <a:latin typeface="Calibri"/>
                <a:ea typeface="Calibri"/>
                <a:cs typeface="Calibri"/>
                <a:sym typeface="Calibri"/>
              </a:rPr>
              <a:t>ELEVATION CERTIFICATE</a:t>
            </a:r>
            <a:endParaRPr sz="1542"/>
          </a:p>
          <a:p>
            <a:pPr>
              <a:spcBef>
                <a:spcPts val="221"/>
              </a:spcBef>
            </a:pPr>
            <a:r>
              <a:rPr lang="en-US" b="1">
                <a:solidFill>
                  <a:srgbClr val="1B75A3"/>
                </a:solidFill>
                <a:latin typeface="Calibri"/>
                <a:ea typeface="Calibri"/>
                <a:cs typeface="Calibri"/>
                <a:sym typeface="Calibri"/>
              </a:rPr>
              <a:t>Optional. Can lower the rate.</a:t>
            </a:r>
            <a:endParaRPr sz="1542"/>
          </a:p>
        </p:txBody>
      </p:sp>
      <p:sp>
        <p:nvSpPr>
          <p:cNvPr id="493" name="Mountain graphic"/>
          <p:cNvSpPr/>
          <p:nvPr/>
        </p:nvSpPr>
        <p:spPr>
          <a:xfrm rot="-5400000" flipH="1">
            <a:off x="11976136" y="-2886127"/>
            <a:ext cx="7350062" cy="5273669"/>
          </a:xfrm>
          <a:custGeom>
            <a:avLst/>
            <a:gdLst/>
            <a:ahLst/>
            <a:cxnLst/>
            <a:rect l="l" t="t" r="r" b="b"/>
            <a:pathLst>
              <a:path w="7350062" h="5273669" extrusionOk="0">
                <a:moveTo>
                  <a:pt x="7350061" y="0"/>
                </a:moveTo>
                <a:lnTo>
                  <a:pt x="0" y="0"/>
                </a:lnTo>
                <a:lnTo>
                  <a:pt x="0" y="5273669"/>
                </a:lnTo>
                <a:lnTo>
                  <a:pt x="7350061" y="5273669"/>
                </a:lnTo>
                <a:lnTo>
                  <a:pt x="7350061" y="0"/>
                </a:lnTo>
                <a:close/>
              </a:path>
            </a:pathLst>
          </a:custGeom>
          <a:blipFill rotWithShape="1">
            <a:blip r:embed="rId4">
              <a:alphaModFix/>
            </a:blip>
            <a:stretch>
              <a:fillRect/>
            </a:stretch>
          </a:blipFill>
          <a:ln>
            <a:noFill/>
          </a:ln>
        </p:spPr>
        <p:txBody>
          <a:bodyPr spcFirstLastPara="1" wrap="square" lIns="91425" tIns="45701" rIns="91425" bIns="45701" anchor="t" anchorCtr="0">
            <a:noAutofit/>
          </a:bodyPr>
          <a:lstStyle/>
          <a:p>
            <a:endParaRPr>
              <a:solidFill>
                <a:schemeClr val="dk1"/>
              </a:solidFill>
              <a:latin typeface="Calibri"/>
              <a:ea typeface="Calibri"/>
              <a:cs typeface="Calibri"/>
              <a:sym typeface="Calibri"/>
            </a:endParaRPr>
          </a:p>
        </p:txBody>
      </p:sp>
      <p:sp>
        <p:nvSpPr>
          <p:cNvPr id="494" name="Card 3 background"/>
          <p:cNvSpPr/>
          <p:nvPr/>
        </p:nvSpPr>
        <p:spPr>
          <a:xfrm>
            <a:off x="11910458" y="3060575"/>
            <a:ext cx="4969800" cy="4508400"/>
          </a:xfrm>
          <a:prstGeom prst="roundRect">
            <a:avLst>
              <a:gd name="adj" fmla="val 6000"/>
            </a:avLst>
          </a:prstGeom>
          <a:solidFill>
            <a:srgbClr val="EAF3F8"/>
          </a:solidFill>
          <a:ln>
            <a:noFill/>
          </a:ln>
        </p:spPr>
        <p:txBody>
          <a:bodyPr spcFirstLastPara="1" wrap="square" lIns="0" tIns="0" rIns="0" bIns="0" anchor="t" anchorCtr="0">
            <a:noAutofit/>
          </a:bodyPr>
          <a:lstStyle/>
          <a:p>
            <a:pPr algn="ctr"/>
            <a:endParaRPr sz="2018">
              <a:solidFill>
                <a:schemeClr val="dk1"/>
              </a:solidFill>
              <a:latin typeface="Calibri"/>
              <a:ea typeface="Calibri"/>
              <a:cs typeface="Calibri"/>
              <a:sym typeface="Calibri"/>
            </a:endParaRPr>
          </a:p>
        </p:txBody>
      </p:sp>
      <p:sp>
        <p:nvSpPr>
          <p:cNvPr id="495" name="Card 3 number"/>
          <p:cNvSpPr/>
          <p:nvPr/>
        </p:nvSpPr>
        <p:spPr>
          <a:xfrm>
            <a:off x="12197369" y="3347486"/>
            <a:ext cx="532800" cy="532800"/>
          </a:xfrm>
          <a:prstGeom prst="ellipse">
            <a:avLst/>
          </a:prstGeom>
          <a:solidFill>
            <a:srgbClr val="1B75A3"/>
          </a:solidFill>
          <a:ln>
            <a:noFill/>
          </a:ln>
        </p:spPr>
        <p:txBody>
          <a:bodyPr spcFirstLastPara="1" wrap="square" lIns="0" tIns="0" rIns="0" bIns="0" anchor="ctr" anchorCtr="0">
            <a:noAutofit/>
          </a:bodyPr>
          <a:lstStyle/>
          <a:p>
            <a:pPr algn="ctr"/>
            <a:r>
              <a:rPr lang="en-US" sz="2018" b="1">
                <a:solidFill>
                  <a:srgbClr val="FFFFFF"/>
                </a:solidFill>
                <a:latin typeface="Calibri"/>
                <a:ea typeface="Calibri"/>
                <a:cs typeface="Calibri"/>
                <a:sym typeface="Calibri"/>
              </a:rPr>
              <a:t>3</a:t>
            </a:r>
            <a:endParaRPr sz="1569"/>
          </a:p>
        </p:txBody>
      </p:sp>
      <p:sp>
        <p:nvSpPr>
          <p:cNvPr id="496" name="Card 3 heading"/>
          <p:cNvSpPr txBox="1"/>
          <p:nvPr/>
        </p:nvSpPr>
        <p:spPr>
          <a:xfrm>
            <a:off x="12894152" y="3326993"/>
            <a:ext cx="3699000" cy="313804"/>
          </a:xfrm>
          <a:prstGeom prst="rect">
            <a:avLst/>
          </a:prstGeom>
          <a:noFill/>
          <a:ln>
            <a:noFill/>
          </a:ln>
        </p:spPr>
        <p:txBody>
          <a:bodyPr spcFirstLastPara="1" wrap="square" lIns="0" tIns="0" rIns="0" bIns="0" anchor="t" anchorCtr="0">
            <a:spAutoFit/>
          </a:bodyPr>
          <a:lstStyle/>
          <a:p>
            <a:r>
              <a:rPr lang="en-US" sz="2039" b="1">
                <a:solidFill>
                  <a:srgbClr val="1F2A33"/>
                </a:solidFill>
                <a:latin typeface="Calibri"/>
                <a:ea typeface="Calibri"/>
                <a:cs typeface="Calibri"/>
                <a:sym typeface="Calibri"/>
              </a:rPr>
              <a:t>Discounts and limits</a:t>
            </a:r>
            <a:endParaRPr sz="1542"/>
          </a:p>
        </p:txBody>
      </p:sp>
      <p:sp>
        <p:nvSpPr>
          <p:cNvPr id="810" name="Card 3 · Crs discount box"/>
          <p:cNvSpPr/>
          <p:nvPr/>
        </p:nvSpPr>
        <p:spPr>
          <a:xfrm>
            <a:off x="12197369" y="4140000"/>
            <a:ext cx="4395900" cy="720000"/>
          </a:xfrm>
          <a:prstGeom prst="roundRect">
            <a:avLst>
              <a:gd name="adj" fmla="val 8000"/>
            </a:avLst>
          </a:prstGeom>
          <a:solidFill>
            <a:srgbClr val="FFFFFF"/>
          </a:solidFill>
          <a:ln>
            <a:noFill/>
          </a:ln>
        </p:spPr>
        <p:txBody>
          <a:bodyPr spcFirstLastPara="1" wrap="square" lIns="135000" tIns="135000" rIns="135000" bIns="135000" anchor="ctr" anchorCtr="0">
            <a:noAutofit/>
          </a:bodyPr>
          <a:lstStyle/>
          <a:p>
            <a:r>
              <a:rPr lang="en-US" sz="1212" b="1">
                <a:solidFill>
                  <a:srgbClr val="5F6B73"/>
                </a:solidFill>
                <a:latin typeface="Calibri"/>
                <a:ea typeface="Calibri"/>
                <a:cs typeface="Calibri"/>
                <a:sym typeface="Calibri"/>
              </a:rPr>
              <a:t>CRS DISCOUNT</a:t>
            </a:r>
            <a:endParaRPr sz="1542"/>
          </a:p>
          <a:p>
            <a:pPr>
              <a:spcBef>
                <a:spcPts val="221"/>
              </a:spcBef>
            </a:pPr>
            <a:r>
              <a:rPr lang="en-US" b="1">
                <a:solidFill>
                  <a:srgbClr val="1B75A3"/>
                </a:solidFill>
                <a:latin typeface="Calibri"/>
                <a:ea typeface="Calibri"/>
                <a:cs typeface="Calibri"/>
                <a:sym typeface="Calibri"/>
              </a:rPr>
              <a:t>Up to 45%</a:t>
            </a:r>
            <a:endParaRPr sz="1542"/>
          </a:p>
        </p:txBody>
      </p:sp>
      <p:sp>
        <p:nvSpPr>
          <p:cNvPr id="811" name="Card 3 · Maximum rate box"/>
          <p:cNvSpPr/>
          <p:nvPr/>
        </p:nvSpPr>
        <p:spPr>
          <a:xfrm>
            <a:off x="12197369" y="4965000"/>
            <a:ext cx="4395900" cy="720000"/>
          </a:xfrm>
          <a:prstGeom prst="roundRect">
            <a:avLst>
              <a:gd name="adj" fmla="val 8000"/>
            </a:avLst>
          </a:prstGeom>
          <a:solidFill>
            <a:srgbClr val="FFFFFF"/>
          </a:solidFill>
          <a:ln>
            <a:noFill/>
          </a:ln>
        </p:spPr>
        <p:txBody>
          <a:bodyPr spcFirstLastPara="1" wrap="square" lIns="135000" tIns="135000" rIns="135000" bIns="135000" anchor="ctr" anchorCtr="0">
            <a:noAutofit/>
          </a:bodyPr>
          <a:lstStyle/>
          <a:p>
            <a:r>
              <a:rPr lang="en-US" sz="1212" b="1">
                <a:solidFill>
                  <a:srgbClr val="5F6B73"/>
                </a:solidFill>
                <a:latin typeface="Calibri"/>
                <a:ea typeface="Calibri"/>
                <a:cs typeface="Calibri"/>
                <a:sym typeface="Calibri"/>
              </a:rPr>
              <a:t>MAXIMUM RATE</a:t>
            </a:r>
            <a:endParaRPr sz="1542"/>
          </a:p>
          <a:p>
            <a:pPr>
              <a:spcBef>
                <a:spcPts val="221"/>
              </a:spcBef>
            </a:pPr>
            <a:r>
              <a:rPr lang="en-US" b="1">
                <a:solidFill>
                  <a:srgbClr val="1B75A3"/>
                </a:solidFill>
                <a:latin typeface="Calibri"/>
                <a:ea typeface="Calibri"/>
                <a:cs typeface="Calibri"/>
                <a:sym typeface="Calibri"/>
              </a:rPr>
              <a:t>$15 per $1,000 (× ITV)</a:t>
            </a:r>
            <a:endParaRPr sz="1542"/>
          </a:p>
        </p:txBody>
      </p:sp>
      <p:sp>
        <p:nvSpPr>
          <p:cNvPr id="812" name="Card 3 · Annual increase box"/>
          <p:cNvSpPr/>
          <p:nvPr/>
        </p:nvSpPr>
        <p:spPr>
          <a:xfrm>
            <a:off x="12197369" y="5790000"/>
            <a:ext cx="4395900" cy="720000"/>
          </a:xfrm>
          <a:prstGeom prst="roundRect">
            <a:avLst>
              <a:gd name="adj" fmla="val 8000"/>
            </a:avLst>
          </a:prstGeom>
          <a:solidFill>
            <a:srgbClr val="FFFFFF"/>
          </a:solidFill>
          <a:ln>
            <a:noFill/>
          </a:ln>
        </p:spPr>
        <p:txBody>
          <a:bodyPr spcFirstLastPara="1" wrap="square" lIns="135000" tIns="135000" rIns="135000" bIns="135000" anchor="ctr" anchorCtr="0">
            <a:noAutofit/>
          </a:bodyPr>
          <a:lstStyle/>
          <a:p>
            <a:r>
              <a:rPr lang="en-US" sz="1212" b="1">
                <a:solidFill>
                  <a:srgbClr val="5F6B73"/>
                </a:solidFill>
                <a:latin typeface="Calibri"/>
                <a:ea typeface="Calibri"/>
                <a:cs typeface="Calibri"/>
                <a:sym typeface="Calibri"/>
              </a:rPr>
              <a:t>ANNUAL INCREASE</a:t>
            </a:r>
            <a:endParaRPr sz="1542"/>
          </a:p>
          <a:p>
            <a:pPr>
              <a:spcBef>
                <a:spcPts val="221"/>
              </a:spcBef>
            </a:pPr>
            <a:r>
              <a:rPr lang="en-US" b="1">
                <a:solidFill>
                  <a:srgbClr val="1B75A3"/>
                </a:solidFill>
                <a:latin typeface="Calibri"/>
                <a:ea typeface="Calibri"/>
                <a:cs typeface="Calibri"/>
                <a:sym typeface="Calibri"/>
              </a:rPr>
              <a:t>18% max for most</a:t>
            </a:r>
            <a:endParaRPr sz="1542"/>
          </a:p>
        </p:txBody>
      </p:sp>
      <p:sp>
        <p:nvSpPr>
          <p:cNvPr id="813" name="Card 3 · Note"/>
          <p:cNvSpPr txBox="1"/>
          <p:nvPr/>
        </p:nvSpPr>
        <p:spPr>
          <a:xfrm>
            <a:off x="12197369" y="6675000"/>
            <a:ext cx="4395900" cy="518412"/>
          </a:xfrm>
          <a:prstGeom prst="rect">
            <a:avLst/>
          </a:prstGeom>
          <a:noFill/>
          <a:ln>
            <a:noFill/>
          </a:ln>
        </p:spPr>
        <p:txBody>
          <a:bodyPr spcFirstLastPara="1" wrap="square" lIns="0" tIns="0" rIns="0" bIns="0" anchor="t" anchorCtr="0">
            <a:spAutoFit/>
          </a:bodyPr>
          <a:lstStyle/>
          <a:p>
            <a:r>
              <a:rPr lang="en-US" sz="1575" b="1">
                <a:solidFill>
                  <a:srgbClr val="1F2A33"/>
                </a:solidFill>
                <a:latin typeface="Calibri"/>
                <a:ea typeface="Calibri"/>
                <a:cs typeface="Calibri"/>
                <a:sym typeface="Calibri"/>
              </a:rPr>
              <a:t>Under the cap = fully risk-based.</a:t>
            </a:r>
            <a:endParaRPr sz="1542"/>
          </a:p>
          <a:p>
            <a:pPr>
              <a:spcBef>
                <a:spcPts val="450"/>
              </a:spcBef>
            </a:pPr>
            <a:r>
              <a:rPr lang="en-US" sz="1377">
                <a:solidFill>
                  <a:srgbClr val="5F6B73"/>
                </a:solidFill>
                <a:latin typeface="Calibri"/>
                <a:ea typeface="Calibri"/>
                <a:cs typeface="Calibri"/>
                <a:sym typeface="Calibri"/>
              </a:rPr>
              <a:t>Plus statutory fees and surcharges.</a:t>
            </a:r>
            <a:endParaRPr sz="1542"/>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h1ed5fed0a3444782_1_75"/>
          <p:cNvSpPr/>
          <p:nvPr/>
        </p:nvSpPr>
        <p:spPr>
          <a:xfrm>
            <a:off x="14337493" y="865704"/>
            <a:ext cx="658246" cy="658246"/>
          </a:xfrm>
          <a:custGeom>
            <a:avLst/>
            <a:gdLst/>
            <a:ahLst/>
            <a:cxnLst/>
            <a:rect l="l" t="t" r="r" b="b"/>
            <a:pathLst>
              <a:path w="658246" h="658246" extrusionOk="0">
                <a:moveTo>
                  <a:pt x="0" y="0"/>
                </a:moveTo>
                <a:lnTo>
                  <a:pt x="658245" y="0"/>
                </a:lnTo>
                <a:lnTo>
                  <a:pt x="658245" y="658246"/>
                </a:lnTo>
                <a:lnTo>
                  <a:pt x="0" y="658246"/>
                </a:lnTo>
                <a:lnTo>
                  <a:pt x="0" y="0"/>
                </a:lnTo>
                <a:close/>
              </a:path>
            </a:pathLst>
          </a:custGeom>
          <a:no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3" name="Google Shape;463;h1ed5fed0a3444782_1_75"/>
          <p:cNvSpPr/>
          <p:nvPr/>
        </p:nvSpPr>
        <p:spPr>
          <a:xfrm>
            <a:off x="2088747" y="2558067"/>
            <a:ext cx="913619" cy="840529"/>
          </a:xfrm>
          <a:custGeom>
            <a:avLst/>
            <a:gdLst/>
            <a:ahLst/>
            <a:cxnLst/>
            <a:rect l="l" t="t" r="r" b="b"/>
            <a:pathLst>
              <a:path w="913619" h="840529" extrusionOk="0">
                <a:moveTo>
                  <a:pt x="0" y="0"/>
                </a:moveTo>
                <a:lnTo>
                  <a:pt x="913619" y="0"/>
                </a:lnTo>
                <a:lnTo>
                  <a:pt x="913619" y="840529"/>
                </a:lnTo>
                <a:lnTo>
                  <a:pt x="0" y="840529"/>
                </a:lnTo>
                <a:lnTo>
                  <a:pt x="0" y="0"/>
                </a:lnTo>
                <a:close/>
              </a:path>
            </a:pathLst>
          </a:custGeom>
          <a:noFill/>
          <a:ln>
            <a:noFill/>
          </a:ln>
        </p:spPr>
        <p:txBody>
          <a:bodyPr spcFirstLastPara="1" wrap="square" lIns="91400" tIns="45700" rIns="91400"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4" name="Google Shape;464;h1ed5fed0a3444782_1_75"/>
          <p:cNvSpPr/>
          <p:nvPr/>
        </p:nvSpPr>
        <p:spPr>
          <a:xfrm>
            <a:off x="1407624" y="7357455"/>
            <a:ext cx="1083549" cy="1083549"/>
          </a:xfrm>
          <a:custGeom>
            <a:avLst/>
            <a:gdLst/>
            <a:ahLst/>
            <a:cxnLst/>
            <a:rect l="l" t="t" r="r" b="b"/>
            <a:pathLst>
              <a:path w="982811" h="982811" extrusionOk="0">
                <a:moveTo>
                  <a:pt x="0" y="0"/>
                </a:moveTo>
                <a:lnTo>
                  <a:pt x="982811" y="0"/>
                </a:lnTo>
                <a:lnTo>
                  <a:pt x="982811" y="982810"/>
                </a:lnTo>
                <a:lnTo>
                  <a:pt x="0" y="982810"/>
                </a:lnTo>
                <a:lnTo>
                  <a:pt x="0" y="0"/>
                </a:lnTo>
                <a:close/>
              </a:path>
            </a:pathLst>
          </a:custGeom>
          <a:noFill/>
          <a:ln>
            <a:noFill/>
          </a:ln>
        </p:spPr>
        <p:txBody>
          <a:bodyPr spcFirstLastPara="1" wrap="square" lIns="100725" tIns="50375" rIns="100725" bIns="50375" anchor="t" anchorCtr="0">
            <a:noAutofit/>
          </a:bodyPr>
          <a:lstStyle/>
          <a:p>
            <a:pPr marL="0" marR="0" lvl="0" indent="0" algn="l" rtl="0">
              <a:spcBef>
                <a:spcPts val="0"/>
              </a:spcBef>
              <a:spcAft>
                <a:spcPts val="0"/>
              </a:spcAft>
              <a:buNone/>
            </a:pPr>
            <a:endParaRPr sz="1983">
              <a:solidFill>
                <a:schemeClr val="dk1"/>
              </a:solidFill>
              <a:latin typeface="Calibri"/>
              <a:ea typeface="Calibri"/>
              <a:cs typeface="Calibri"/>
              <a:sym typeface="Calibri"/>
            </a:endParaRPr>
          </a:p>
        </p:txBody>
      </p:sp>
      <p:sp>
        <p:nvSpPr>
          <p:cNvPr id="465" name="Google Shape;465;h1ed5fed0a3444782_1_75"/>
          <p:cNvSpPr txBox="1"/>
          <p:nvPr/>
        </p:nvSpPr>
        <p:spPr>
          <a:xfrm>
            <a:off x="1563587" y="308899"/>
            <a:ext cx="12089400" cy="1144929"/>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6200" b="1">
                <a:solidFill>
                  <a:srgbClr val="1B75A3"/>
                </a:solidFill>
                <a:latin typeface="Poppins"/>
                <a:ea typeface="Poppins"/>
                <a:cs typeface="Poppins"/>
                <a:sym typeface="Poppins"/>
              </a:rPr>
              <a:t>Camp Mystic: Map vs. Rate</a:t>
            </a:r>
            <a:endParaRPr sz="6200"/>
          </a:p>
        </p:txBody>
      </p:sp>
      <p:grpSp>
        <p:nvGrpSpPr>
          <p:cNvPr id="466" name="Google Shape;466;h1ed5fed0a3444782_1_75"/>
          <p:cNvGrpSpPr/>
          <p:nvPr/>
        </p:nvGrpSpPr>
        <p:grpSpPr>
          <a:xfrm>
            <a:off x="0" y="9902366"/>
            <a:ext cx="18288000" cy="384634"/>
            <a:chOff x="0" y="-38100"/>
            <a:chExt cx="4816593" cy="101302"/>
          </a:xfrm>
        </p:grpSpPr>
        <p:sp>
          <p:nvSpPr>
            <p:cNvPr id="467" name="Google Shape;467;h1ed5fed0a3444782_1_75"/>
            <p:cNvSpPr/>
            <p:nvPr/>
          </p:nvSpPr>
          <p:spPr>
            <a:xfrm>
              <a:off x="0" y="0"/>
              <a:ext cx="4816592" cy="63202"/>
            </a:xfrm>
            <a:custGeom>
              <a:avLst/>
              <a:gdLst/>
              <a:ahLst/>
              <a:cxnLst/>
              <a:rect l="l" t="t" r="r" b="b"/>
              <a:pathLst>
                <a:path w="4816592" h="63202" extrusionOk="0">
                  <a:moveTo>
                    <a:pt x="0" y="0"/>
                  </a:moveTo>
                  <a:lnTo>
                    <a:pt x="4816592" y="0"/>
                  </a:lnTo>
                  <a:lnTo>
                    <a:pt x="4816592" y="63202"/>
                  </a:lnTo>
                  <a:lnTo>
                    <a:pt x="0" y="63202"/>
                  </a:lnTo>
                  <a:close/>
                </a:path>
              </a:pathLst>
            </a:custGeom>
            <a:solidFill>
              <a:srgbClr val="1B75A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8" name="Google Shape;468;h1ed5fed0a3444782_1_75"/>
            <p:cNvSpPr txBox="1"/>
            <p:nvPr/>
          </p:nvSpPr>
          <p:spPr>
            <a:xfrm>
              <a:off x="0" y="-38100"/>
              <a:ext cx="4816593" cy="101302"/>
            </a:xfrm>
            <a:prstGeom prst="rect">
              <a:avLst/>
            </a:prstGeom>
            <a:noFill/>
            <a:ln>
              <a:noFill/>
            </a:ln>
          </p:spPr>
          <p:txBody>
            <a:bodyPr spcFirstLastPara="1" wrap="square" lIns="50800" tIns="50800" rIns="50800" bIns="50800" anchor="ctr" anchorCtr="0">
              <a:noAutofit/>
            </a:bodyPr>
            <a:lstStyle/>
            <a:p>
              <a:pPr marL="0" marR="0" lvl="0" indent="0" algn="ctr" rtl="0">
                <a:lnSpc>
                  <a:spcPct val="138888"/>
                </a:lnSpc>
                <a:spcBef>
                  <a:spcPts val="0"/>
                </a:spcBef>
                <a:spcAft>
                  <a:spcPts val="0"/>
                </a:spcAft>
                <a:buNone/>
              </a:pPr>
              <a:endParaRPr sz="1800">
                <a:solidFill>
                  <a:schemeClr val="dk1"/>
                </a:solidFill>
                <a:latin typeface="Calibri"/>
                <a:ea typeface="Calibri"/>
                <a:cs typeface="Calibri"/>
                <a:sym typeface="Calibri"/>
              </a:endParaRPr>
            </a:p>
          </p:txBody>
        </p:sp>
      </p:grpSp>
      <p:pic>
        <p:nvPicPr>
          <p:cNvPr id="469" name="Google Shape;469;h1ed5fed0a3444782_1_75" descr="A logo on a black background&#10;&#10;Description automatically generated"/>
          <p:cNvPicPr preferRelativeResize="0"/>
          <p:nvPr/>
        </p:nvPicPr>
        <p:blipFill rotWithShape="1">
          <a:blip r:embed="rId3">
            <a:alphaModFix/>
          </a:blip>
          <a:srcRect/>
          <a:stretch/>
        </p:blipFill>
        <p:spPr>
          <a:xfrm>
            <a:off x="708950" y="8770081"/>
            <a:ext cx="2797967" cy="1125518"/>
          </a:xfrm>
          <a:prstGeom prst="rect">
            <a:avLst/>
          </a:prstGeom>
          <a:noFill/>
          <a:ln>
            <a:noFill/>
          </a:ln>
        </p:spPr>
      </p:pic>
      <p:sp>
        <p:nvSpPr>
          <p:cNvPr id="470" name="Google Shape;470;h1ed5fed0a3444782_1_75"/>
          <p:cNvSpPr txBox="1"/>
          <p:nvPr/>
        </p:nvSpPr>
        <p:spPr>
          <a:xfrm>
            <a:off x="1567069" y="1338188"/>
            <a:ext cx="11485200" cy="288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73" b="0">
                <a:solidFill>
                  <a:srgbClr val="5F6B73"/>
                </a:solidFill>
                <a:latin typeface="Calibri"/>
                <a:ea typeface="Calibri"/>
                <a:cs typeface="Calibri"/>
                <a:sym typeface="Calibri"/>
              </a:rPr>
              <a:t>Kerr County, TX  ·  July 4, 2025  ·  three cabins rated in Flocom under NFIP Risk Rating 2.0</a:t>
            </a:r>
            <a:endParaRPr sz="1542"/>
          </a:p>
        </p:txBody>
      </p:sp>
      <p:sp>
        <p:nvSpPr>
          <p:cNvPr id="471" name="Google Shape;471;h1ed5fed0a3444782_1_75"/>
          <p:cNvSpPr txBox="1"/>
          <p:nvPr/>
        </p:nvSpPr>
        <p:spPr>
          <a:xfrm>
            <a:off x="1567075" y="1912450"/>
            <a:ext cx="13594200" cy="610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83" b="1" dirty="0">
                <a:solidFill>
                  <a:srgbClr val="1B75A3"/>
                </a:solidFill>
                <a:latin typeface="Calibri"/>
                <a:ea typeface="Calibri"/>
                <a:cs typeface="Calibri"/>
                <a:sym typeface="Calibri"/>
              </a:rPr>
              <a:t>Bottom line: </a:t>
            </a:r>
            <a:r>
              <a:rPr lang="en-US" sz="1983" b="0" dirty="0">
                <a:solidFill>
                  <a:srgbClr val="1F2A33"/>
                </a:solidFill>
                <a:latin typeface="Calibri"/>
                <a:ea typeface="Calibri"/>
                <a:cs typeface="Calibri"/>
                <a:sym typeface="Calibri"/>
              </a:rPr>
              <a:t>Risk Rating 2.0 priced these cabins like the high-risk structures they were</a:t>
            </a:r>
            <a:r>
              <a:rPr lang="en-US" sz="1983" dirty="0">
                <a:solidFill>
                  <a:srgbClr val="1F2A33"/>
                </a:solidFill>
                <a:latin typeface="Calibri"/>
                <a:ea typeface="Calibri"/>
                <a:cs typeface="Calibri"/>
                <a:sym typeface="Calibri"/>
              </a:rPr>
              <a:t>: </a:t>
            </a:r>
            <a:r>
              <a:rPr lang="en-US" sz="1983" b="1" dirty="0">
                <a:solidFill>
                  <a:srgbClr val="1F2A33"/>
                </a:solidFill>
                <a:latin typeface="Calibri"/>
                <a:ea typeface="Calibri"/>
                <a:cs typeface="Calibri"/>
                <a:sym typeface="Calibri"/>
              </a:rPr>
              <a:t>about $6,000 a year each. After the LOMAs, the flood map no longer required anyone to buy the policy that carried that price (or signal).</a:t>
            </a:r>
            <a:endParaRPr sz="1542" b="1" dirty="0"/>
          </a:p>
        </p:txBody>
      </p:sp>
      <p:sp>
        <p:nvSpPr>
          <p:cNvPr id="472" name="Google Shape;472;h1ed5fed0a3444782_1_75"/>
          <p:cNvSpPr/>
          <p:nvPr/>
        </p:nvSpPr>
        <p:spPr>
          <a:xfrm>
            <a:off x="1567075" y="3060575"/>
            <a:ext cx="4886100" cy="4508400"/>
          </a:xfrm>
          <a:prstGeom prst="roundRect">
            <a:avLst>
              <a:gd name="adj" fmla="val 6000"/>
            </a:avLst>
          </a:prstGeom>
          <a:solidFill>
            <a:srgbClr val="EAF3F8"/>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1983">
              <a:solidFill>
                <a:schemeClr val="lt1"/>
              </a:solidFill>
              <a:latin typeface="Calibri"/>
              <a:ea typeface="Calibri"/>
              <a:cs typeface="Calibri"/>
              <a:sym typeface="Calibri"/>
            </a:endParaRPr>
          </a:p>
        </p:txBody>
      </p:sp>
      <p:sp>
        <p:nvSpPr>
          <p:cNvPr id="473" name="Google Shape;473;h1ed5fed0a3444782_1_75"/>
          <p:cNvSpPr/>
          <p:nvPr/>
        </p:nvSpPr>
        <p:spPr>
          <a:xfrm>
            <a:off x="1849156" y="3342673"/>
            <a:ext cx="524100" cy="524100"/>
          </a:xfrm>
          <a:prstGeom prst="ellipse">
            <a:avLst/>
          </a:prstGeom>
          <a:solidFill>
            <a:srgbClr val="1B75A3"/>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983" b="1">
                <a:solidFill>
                  <a:srgbClr val="FFFFFF"/>
                </a:solidFill>
                <a:latin typeface="Calibri"/>
                <a:ea typeface="Calibri"/>
                <a:cs typeface="Calibri"/>
                <a:sym typeface="Calibri"/>
              </a:rPr>
              <a:t>1</a:t>
            </a:r>
            <a:endParaRPr sz="1542"/>
          </a:p>
        </p:txBody>
      </p:sp>
      <p:sp>
        <p:nvSpPr>
          <p:cNvPr id="474" name="Google Shape;474;h1ed5fed0a3444782_1_75"/>
          <p:cNvSpPr txBox="1"/>
          <p:nvPr/>
        </p:nvSpPr>
        <p:spPr>
          <a:xfrm>
            <a:off x="2534230" y="3322523"/>
            <a:ext cx="3636900" cy="62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2038" b="1">
                <a:solidFill>
                  <a:srgbClr val="1F2A33"/>
                </a:solidFill>
                <a:latin typeface="Calibri"/>
                <a:ea typeface="Calibri"/>
                <a:cs typeface="Calibri"/>
                <a:sym typeface="Calibri"/>
              </a:rPr>
              <a:t>The map and the rate answer different questions</a:t>
            </a:r>
            <a:endParaRPr sz="1542"/>
          </a:p>
        </p:txBody>
      </p:sp>
      <p:sp>
        <p:nvSpPr>
          <p:cNvPr id="475" name="Google Shape;475;h1ed5fed0a3444782_1_75"/>
          <p:cNvSpPr/>
          <p:nvPr/>
        </p:nvSpPr>
        <p:spPr>
          <a:xfrm>
            <a:off x="1849156" y="4370282"/>
            <a:ext cx="4321800" cy="1430700"/>
          </a:xfrm>
          <a:prstGeom prst="roundRect">
            <a:avLst>
              <a:gd name="adj" fmla="val 8000"/>
            </a:avLst>
          </a:prstGeom>
          <a:solidFill>
            <a:srgbClr val="FFFFFF"/>
          </a:solidFill>
          <a:ln>
            <a:noFill/>
          </a:ln>
        </p:spPr>
        <p:txBody>
          <a:bodyPr spcFirstLastPara="1" wrap="square" lIns="161175" tIns="161175" rIns="161175" bIns="161175" anchor="ctr" anchorCtr="0">
            <a:noAutofit/>
          </a:bodyPr>
          <a:lstStyle/>
          <a:p>
            <a:pPr marL="0" marR="0" lvl="0" indent="0" algn="l" rtl="0">
              <a:spcBef>
                <a:spcPts val="0"/>
              </a:spcBef>
              <a:spcAft>
                <a:spcPts val="0"/>
              </a:spcAft>
              <a:buNone/>
            </a:pPr>
            <a:r>
              <a:rPr lang="en-US" sz="1212" b="1">
                <a:solidFill>
                  <a:srgbClr val="5F6B73"/>
                </a:solidFill>
                <a:latin typeface="Calibri"/>
                <a:ea typeface="Calibri"/>
                <a:cs typeface="Calibri"/>
                <a:sym typeface="Calibri"/>
              </a:rPr>
              <a:t>THE MAP SAID</a:t>
            </a:r>
            <a:endParaRPr sz="1542"/>
          </a:p>
          <a:p>
            <a:pPr marL="0" marR="0" lvl="0" indent="0" algn="l" rtl="0">
              <a:spcBef>
                <a:spcPts val="220"/>
              </a:spcBef>
              <a:spcAft>
                <a:spcPts val="0"/>
              </a:spcAft>
              <a:buNone/>
            </a:pPr>
            <a:r>
              <a:rPr lang="en-US" sz="2204" b="1">
                <a:solidFill>
                  <a:srgbClr val="1F2A33"/>
                </a:solidFill>
                <a:latin typeface="Calibri"/>
                <a:ea typeface="Calibri"/>
                <a:cs typeface="Calibri"/>
                <a:sym typeface="Calibri"/>
              </a:rPr>
              <a:t>Out of the floodplain</a:t>
            </a:r>
            <a:endParaRPr sz="1542"/>
          </a:p>
          <a:p>
            <a:pPr marL="0" marR="0" lvl="0" indent="0" algn="l" rtl="0">
              <a:spcBef>
                <a:spcPts val="220"/>
              </a:spcBef>
              <a:spcAft>
                <a:spcPts val="0"/>
              </a:spcAft>
              <a:buNone/>
            </a:pPr>
            <a:r>
              <a:rPr lang="en-US" sz="1377" b="0">
                <a:solidFill>
                  <a:srgbClr val="1F2A33"/>
                </a:solidFill>
                <a:latin typeface="Calibri"/>
                <a:ea typeface="Calibri"/>
                <a:cs typeface="Calibri"/>
                <a:sym typeface="Calibri"/>
              </a:rPr>
              <a:t>2013 LOMA: floors sit above the 1% flood level, so no one had to buy flood insurance.</a:t>
            </a:r>
            <a:endParaRPr sz="1542"/>
          </a:p>
        </p:txBody>
      </p:sp>
      <p:sp>
        <p:nvSpPr>
          <p:cNvPr id="476" name="Google Shape;476;h1ed5fed0a3444782_1_75"/>
          <p:cNvSpPr/>
          <p:nvPr/>
        </p:nvSpPr>
        <p:spPr>
          <a:xfrm>
            <a:off x="1849156" y="5982218"/>
            <a:ext cx="4321800" cy="1430700"/>
          </a:xfrm>
          <a:prstGeom prst="roundRect">
            <a:avLst>
              <a:gd name="adj" fmla="val 8000"/>
            </a:avLst>
          </a:prstGeom>
          <a:solidFill>
            <a:srgbClr val="FFFFFF"/>
          </a:solidFill>
          <a:ln>
            <a:noFill/>
          </a:ln>
        </p:spPr>
        <p:txBody>
          <a:bodyPr spcFirstLastPara="1" wrap="square" lIns="161175" tIns="161175" rIns="161175" bIns="161175" anchor="ctr" anchorCtr="0">
            <a:noAutofit/>
          </a:bodyPr>
          <a:lstStyle/>
          <a:p>
            <a:pPr marL="0" marR="0" lvl="0" indent="0" algn="l" rtl="0">
              <a:spcBef>
                <a:spcPts val="0"/>
              </a:spcBef>
              <a:spcAft>
                <a:spcPts val="0"/>
              </a:spcAft>
              <a:buNone/>
            </a:pPr>
            <a:r>
              <a:rPr lang="en-US" sz="1212" b="1">
                <a:solidFill>
                  <a:srgbClr val="5F6B73"/>
                </a:solidFill>
                <a:latin typeface="Calibri"/>
                <a:ea typeface="Calibri"/>
                <a:cs typeface="Calibri"/>
                <a:sym typeface="Calibri"/>
              </a:rPr>
              <a:t>THE RATE SAID</a:t>
            </a:r>
            <a:endParaRPr sz="1542"/>
          </a:p>
          <a:p>
            <a:pPr marL="0" marR="0" lvl="0" indent="0" algn="l" rtl="0">
              <a:spcBef>
                <a:spcPts val="220"/>
              </a:spcBef>
              <a:spcAft>
                <a:spcPts val="0"/>
              </a:spcAft>
              <a:buNone/>
            </a:pPr>
            <a:r>
              <a:rPr lang="en-US" sz="2204" b="1">
                <a:solidFill>
                  <a:srgbClr val="1B75A3"/>
                </a:solidFill>
                <a:latin typeface="Calibri"/>
                <a:ea typeface="Calibri"/>
                <a:cs typeface="Calibri"/>
                <a:sym typeface="Calibri"/>
              </a:rPr>
              <a:t>$6,012 – $6,387 a year</a:t>
            </a:r>
            <a:endParaRPr sz="1542"/>
          </a:p>
          <a:p>
            <a:pPr marL="0" marR="0" lvl="0" indent="0" algn="l" rtl="0">
              <a:spcBef>
                <a:spcPts val="220"/>
              </a:spcBef>
              <a:spcAft>
                <a:spcPts val="0"/>
              </a:spcAft>
              <a:buNone/>
            </a:pPr>
            <a:r>
              <a:rPr lang="en-US" sz="1377" b="1">
                <a:solidFill>
                  <a:srgbClr val="1F2A33"/>
                </a:solidFill>
                <a:latin typeface="Calibri"/>
                <a:ea typeface="Calibri"/>
                <a:cs typeface="Calibri"/>
                <a:sym typeface="Calibri"/>
              </a:rPr>
              <a:t>Appx. 5× the median NFIP full-risk premium.</a:t>
            </a:r>
            <a:endParaRPr sz="1377">
              <a:solidFill>
                <a:srgbClr val="1F2A33"/>
              </a:solidFill>
              <a:latin typeface="Calibri"/>
              <a:ea typeface="Calibri"/>
              <a:cs typeface="Calibri"/>
              <a:sym typeface="Calibri"/>
            </a:endParaRPr>
          </a:p>
        </p:txBody>
      </p:sp>
      <p:sp>
        <p:nvSpPr>
          <p:cNvPr id="477" name="Google Shape;477;h1ed5fed0a3444782_1_75"/>
          <p:cNvSpPr/>
          <p:nvPr/>
        </p:nvSpPr>
        <p:spPr>
          <a:xfrm>
            <a:off x="6780675" y="3060575"/>
            <a:ext cx="4886100" cy="4508400"/>
          </a:xfrm>
          <a:prstGeom prst="roundRect">
            <a:avLst>
              <a:gd name="adj" fmla="val 6000"/>
            </a:avLst>
          </a:prstGeom>
          <a:solidFill>
            <a:srgbClr val="EAF3F8"/>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1983">
              <a:solidFill>
                <a:schemeClr val="lt1"/>
              </a:solidFill>
              <a:latin typeface="Calibri"/>
              <a:ea typeface="Calibri"/>
              <a:cs typeface="Calibri"/>
              <a:sym typeface="Calibri"/>
            </a:endParaRPr>
          </a:p>
        </p:txBody>
      </p:sp>
      <p:sp>
        <p:nvSpPr>
          <p:cNvPr id="478" name="Google Shape;478;h1ed5fed0a3444782_1_75"/>
          <p:cNvSpPr/>
          <p:nvPr/>
        </p:nvSpPr>
        <p:spPr>
          <a:xfrm>
            <a:off x="7062761" y="3342673"/>
            <a:ext cx="524100" cy="524100"/>
          </a:xfrm>
          <a:prstGeom prst="ellipse">
            <a:avLst/>
          </a:prstGeom>
          <a:solidFill>
            <a:srgbClr val="1B75A3"/>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983" b="1">
                <a:solidFill>
                  <a:srgbClr val="FFFFFF"/>
                </a:solidFill>
                <a:latin typeface="Calibri"/>
                <a:ea typeface="Calibri"/>
                <a:cs typeface="Calibri"/>
                <a:sym typeface="Calibri"/>
              </a:rPr>
              <a:t>2</a:t>
            </a:r>
            <a:endParaRPr sz="1542"/>
          </a:p>
        </p:txBody>
      </p:sp>
      <p:sp>
        <p:nvSpPr>
          <p:cNvPr id="479" name="Google Shape;479;h1ed5fed0a3444782_1_75"/>
          <p:cNvSpPr txBox="1"/>
          <p:nvPr/>
        </p:nvSpPr>
        <p:spPr>
          <a:xfrm>
            <a:off x="7747834" y="3322523"/>
            <a:ext cx="3636900" cy="62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2038" b="1">
                <a:solidFill>
                  <a:srgbClr val="1F2A33"/>
                </a:solidFill>
                <a:latin typeface="Calibri"/>
                <a:ea typeface="Calibri"/>
                <a:cs typeface="Calibri"/>
                <a:sym typeface="Calibri"/>
              </a:rPr>
              <a:t>The LOMA was correct.  It didn't matter</a:t>
            </a:r>
            <a:endParaRPr sz="1542"/>
          </a:p>
        </p:txBody>
      </p:sp>
      <p:sp>
        <p:nvSpPr>
          <p:cNvPr id="480" name="Google Shape;480;h1ed5fed0a3444782_1_75"/>
          <p:cNvSpPr txBox="1"/>
          <p:nvPr/>
        </p:nvSpPr>
        <p:spPr>
          <a:xfrm>
            <a:off x="7062761" y="4219163"/>
            <a:ext cx="4321800" cy="4410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32" b="0">
                <a:solidFill>
                  <a:srgbClr val="5F6B73"/>
                </a:solidFill>
                <a:latin typeface="Calibri"/>
                <a:ea typeface="Calibri"/>
                <a:cs typeface="Calibri"/>
                <a:sym typeface="Calibri"/>
              </a:rPr>
              <a:t>Floors cleared the 1% flood by 9 ft. The July 4 flood ran about 15 ft above it.</a:t>
            </a:r>
            <a:endParaRPr sz="1542"/>
          </a:p>
        </p:txBody>
      </p:sp>
      <p:sp>
        <p:nvSpPr>
          <p:cNvPr id="481" name="Google Shape;481;h1ed5fed0a3444782_1_75"/>
          <p:cNvSpPr/>
          <p:nvPr/>
        </p:nvSpPr>
        <p:spPr>
          <a:xfrm>
            <a:off x="7314626" y="4924385"/>
            <a:ext cx="624600" cy="2216400"/>
          </a:xfrm>
          <a:prstGeom prst="rect">
            <a:avLst/>
          </a:prstGeom>
          <a:solidFill>
            <a:srgbClr val="E4E9EC"/>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1983">
              <a:solidFill>
                <a:schemeClr val="lt1"/>
              </a:solidFill>
              <a:latin typeface="Calibri"/>
              <a:ea typeface="Calibri"/>
              <a:cs typeface="Calibri"/>
              <a:sym typeface="Calibri"/>
            </a:endParaRPr>
          </a:p>
        </p:txBody>
      </p:sp>
      <p:sp>
        <p:nvSpPr>
          <p:cNvPr id="482" name="Google Shape;482;h1ed5fed0a3444782_1_75"/>
          <p:cNvSpPr/>
          <p:nvPr/>
        </p:nvSpPr>
        <p:spPr>
          <a:xfrm>
            <a:off x="7314626" y="5069836"/>
            <a:ext cx="624600" cy="2070900"/>
          </a:xfrm>
          <a:prstGeom prst="rect">
            <a:avLst/>
          </a:prstGeom>
          <a:solidFill>
            <a:srgbClr val="B9DCEB"/>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1983">
              <a:solidFill>
                <a:schemeClr val="lt1"/>
              </a:solidFill>
              <a:latin typeface="Calibri"/>
              <a:ea typeface="Calibri"/>
              <a:cs typeface="Calibri"/>
              <a:sym typeface="Calibri"/>
            </a:endParaRPr>
          </a:p>
        </p:txBody>
      </p:sp>
      <p:cxnSp>
        <p:nvCxnSpPr>
          <p:cNvPr id="483" name="Google Shape;483;h1ed5fed0a3444782_1_75"/>
          <p:cNvCxnSpPr/>
          <p:nvPr/>
        </p:nvCxnSpPr>
        <p:spPr>
          <a:xfrm>
            <a:off x="7193731" y="5069836"/>
            <a:ext cx="1017600" cy="0"/>
          </a:xfrm>
          <a:prstGeom prst="straightConnector1">
            <a:avLst/>
          </a:prstGeom>
          <a:noFill/>
          <a:ln w="35000" cap="flat" cmpd="sng">
            <a:solidFill>
              <a:srgbClr val="1B75A3"/>
            </a:solidFill>
            <a:prstDash val="solid"/>
            <a:round/>
            <a:headEnd type="none" w="sm" len="sm"/>
            <a:tailEnd type="none" w="sm" len="sm"/>
          </a:ln>
          <a:effectLst>
            <a:outerShdw blurRad="44071" dist="22035" dir="5400000" rotWithShape="0">
              <a:srgbClr val="000000">
                <a:alpha val="38039"/>
              </a:srgbClr>
            </a:outerShdw>
          </a:effectLst>
        </p:spPr>
      </p:cxnSp>
      <p:sp>
        <p:nvSpPr>
          <p:cNvPr id="484" name="Google Shape;484;h1ed5fed0a3444782_1_75"/>
          <p:cNvSpPr txBox="1"/>
          <p:nvPr/>
        </p:nvSpPr>
        <p:spPr>
          <a:xfrm>
            <a:off x="8291861" y="4748363"/>
            <a:ext cx="3093000" cy="4071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77" b="1">
                <a:solidFill>
                  <a:srgbClr val="1B75A3"/>
                </a:solidFill>
                <a:latin typeface="Calibri"/>
                <a:ea typeface="Calibri"/>
                <a:cs typeface="Calibri"/>
                <a:sym typeface="Calibri"/>
              </a:rPr>
              <a:t>July 4 water  ≈1,851 ft</a:t>
            </a:r>
            <a:endParaRPr sz="1542"/>
          </a:p>
          <a:p>
            <a:pPr marL="0" marR="0" lvl="0" indent="0" algn="l" rtl="0">
              <a:spcBef>
                <a:spcPts val="0"/>
              </a:spcBef>
              <a:spcAft>
                <a:spcPts val="0"/>
              </a:spcAft>
              <a:buNone/>
            </a:pPr>
            <a:r>
              <a:rPr lang="en-US" sz="1267" b="0">
                <a:solidFill>
                  <a:srgbClr val="5F6B73"/>
                </a:solidFill>
                <a:latin typeface="Calibri"/>
                <a:ea typeface="Calibri"/>
                <a:cs typeface="Calibri"/>
                <a:sym typeface="Calibri"/>
              </a:rPr>
              <a:t>~6 ft over the cabin floor</a:t>
            </a:r>
            <a:endParaRPr sz="1542"/>
          </a:p>
        </p:txBody>
      </p:sp>
      <p:cxnSp>
        <p:nvCxnSpPr>
          <p:cNvPr id="485" name="Google Shape;485;h1ed5fed0a3444782_1_75"/>
          <p:cNvCxnSpPr/>
          <p:nvPr/>
        </p:nvCxnSpPr>
        <p:spPr>
          <a:xfrm>
            <a:off x="7193731" y="5506193"/>
            <a:ext cx="1017600" cy="0"/>
          </a:xfrm>
          <a:prstGeom prst="straightConnector1">
            <a:avLst/>
          </a:prstGeom>
          <a:noFill/>
          <a:ln w="35000" cap="flat" cmpd="sng">
            <a:solidFill>
              <a:srgbClr val="5EA02C"/>
            </a:solidFill>
            <a:prstDash val="solid"/>
            <a:round/>
            <a:headEnd type="none" w="sm" len="sm"/>
            <a:tailEnd type="none" w="sm" len="sm"/>
          </a:ln>
          <a:effectLst>
            <a:outerShdw blurRad="44071" dist="22035" dir="5400000" rotWithShape="0">
              <a:srgbClr val="000000">
                <a:alpha val="38039"/>
              </a:srgbClr>
            </a:outerShdw>
          </a:effectLst>
        </p:spPr>
      </p:cxnSp>
      <p:sp>
        <p:nvSpPr>
          <p:cNvPr id="486" name="Google Shape;486;h1ed5fed0a3444782_1_75"/>
          <p:cNvSpPr txBox="1"/>
          <p:nvPr/>
        </p:nvSpPr>
        <p:spPr>
          <a:xfrm>
            <a:off x="8291861" y="5243683"/>
            <a:ext cx="3093000" cy="4071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77" b="1">
                <a:solidFill>
                  <a:srgbClr val="5EA02C"/>
                </a:solidFill>
                <a:latin typeface="Calibri"/>
                <a:ea typeface="Calibri"/>
                <a:cs typeface="Calibri"/>
                <a:sym typeface="Calibri"/>
              </a:rPr>
              <a:t>Bubble Inn floor  1,845 ft</a:t>
            </a:r>
            <a:endParaRPr sz="1542"/>
          </a:p>
          <a:p>
            <a:pPr marL="0" marR="0" lvl="0" indent="0" algn="l" rtl="0">
              <a:spcBef>
                <a:spcPts val="0"/>
              </a:spcBef>
              <a:spcAft>
                <a:spcPts val="0"/>
              </a:spcAft>
              <a:buNone/>
            </a:pPr>
            <a:r>
              <a:rPr lang="en-US" sz="1267" b="0">
                <a:solidFill>
                  <a:srgbClr val="5F6B73"/>
                </a:solidFill>
                <a:latin typeface="Calibri"/>
                <a:ea typeface="Calibri"/>
                <a:cs typeface="Calibri"/>
                <a:sym typeface="Calibri"/>
              </a:rPr>
              <a:t>9 ft above BFE → LOMA granted</a:t>
            </a:r>
            <a:endParaRPr sz="1542"/>
          </a:p>
        </p:txBody>
      </p:sp>
      <p:cxnSp>
        <p:nvCxnSpPr>
          <p:cNvPr id="487" name="Google Shape;487;h1ed5fed0a3444782_1_75"/>
          <p:cNvCxnSpPr/>
          <p:nvPr/>
        </p:nvCxnSpPr>
        <p:spPr>
          <a:xfrm>
            <a:off x="7193731" y="6136485"/>
            <a:ext cx="1017600" cy="0"/>
          </a:xfrm>
          <a:prstGeom prst="straightConnector1">
            <a:avLst/>
          </a:prstGeom>
          <a:noFill/>
          <a:ln w="21000" cap="flat" cmpd="sng">
            <a:solidFill>
              <a:srgbClr val="1F2A33"/>
            </a:solidFill>
            <a:prstDash val="dash"/>
            <a:round/>
            <a:headEnd type="none" w="sm" len="sm"/>
            <a:tailEnd type="none" w="sm" len="sm"/>
          </a:ln>
          <a:effectLst>
            <a:outerShdw blurRad="44071" dist="22035" dir="5400000" rotWithShape="0">
              <a:srgbClr val="000000">
                <a:alpha val="38039"/>
              </a:srgbClr>
            </a:outerShdw>
          </a:effectLst>
        </p:spPr>
      </p:cxnSp>
      <p:sp>
        <p:nvSpPr>
          <p:cNvPr id="488" name="Google Shape;488;h1ed5fed0a3444782_1_75"/>
          <p:cNvSpPr txBox="1"/>
          <p:nvPr/>
        </p:nvSpPr>
        <p:spPr>
          <a:xfrm>
            <a:off x="8291861" y="5920742"/>
            <a:ext cx="3093000" cy="2121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77" b="1">
                <a:solidFill>
                  <a:srgbClr val="1F2A33"/>
                </a:solidFill>
                <a:latin typeface="Calibri"/>
                <a:ea typeface="Calibri"/>
                <a:cs typeface="Calibri"/>
                <a:sym typeface="Calibri"/>
              </a:rPr>
              <a:t>BFE (1% flood)  1,836 ft</a:t>
            </a:r>
            <a:endParaRPr sz="1542"/>
          </a:p>
        </p:txBody>
      </p:sp>
      <p:cxnSp>
        <p:nvCxnSpPr>
          <p:cNvPr id="489" name="Google Shape;489;h1ed5fed0a3444782_1_75"/>
          <p:cNvCxnSpPr/>
          <p:nvPr/>
        </p:nvCxnSpPr>
        <p:spPr>
          <a:xfrm>
            <a:off x="7193731" y="7140797"/>
            <a:ext cx="1017600" cy="0"/>
          </a:xfrm>
          <a:prstGeom prst="straightConnector1">
            <a:avLst/>
          </a:prstGeom>
          <a:noFill/>
          <a:ln w="35000" cap="flat" cmpd="sng">
            <a:solidFill>
              <a:srgbClr val="43A2C2"/>
            </a:solidFill>
            <a:prstDash val="solid"/>
            <a:round/>
            <a:headEnd type="none" w="sm" len="sm"/>
            <a:tailEnd type="none" w="sm" len="sm"/>
          </a:ln>
          <a:effectLst>
            <a:outerShdw blurRad="44071" dist="22035" dir="5400000" rotWithShape="0">
              <a:srgbClr val="000000">
                <a:alpha val="38039"/>
              </a:srgbClr>
            </a:outerShdw>
          </a:effectLst>
        </p:spPr>
      </p:cxnSp>
      <p:sp>
        <p:nvSpPr>
          <p:cNvPr id="490" name="Google Shape;490;h1ed5fed0a3444782_1_75"/>
          <p:cNvSpPr txBox="1"/>
          <p:nvPr/>
        </p:nvSpPr>
        <p:spPr>
          <a:xfrm>
            <a:off x="8291861" y="6944342"/>
            <a:ext cx="3093000" cy="2121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77" b="1">
                <a:solidFill>
                  <a:srgbClr val="43A2C2"/>
                </a:solidFill>
                <a:latin typeface="Calibri"/>
                <a:ea typeface="Calibri"/>
                <a:cs typeface="Calibri"/>
                <a:sym typeface="Calibri"/>
              </a:rPr>
              <a:t>River, normal  1,821 ft</a:t>
            </a:r>
            <a:endParaRPr sz="1542"/>
          </a:p>
        </p:txBody>
      </p:sp>
      <p:sp>
        <p:nvSpPr>
          <p:cNvPr id="491" name="Google Shape;491;h1ed5fed0a3444782_1_75"/>
          <p:cNvSpPr/>
          <p:nvPr/>
        </p:nvSpPr>
        <p:spPr>
          <a:xfrm>
            <a:off x="1567044" y="7779850"/>
            <a:ext cx="15313200" cy="806100"/>
          </a:xfrm>
          <a:prstGeom prst="roundRect">
            <a:avLst>
              <a:gd name="adj" fmla="val 15000"/>
            </a:avLst>
          </a:prstGeom>
          <a:solidFill>
            <a:srgbClr val="F3F8EE"/>
          </a:solidFill>
          <a:ln>
            <a:noFill/>
          </a:ln>
        </p:spPr>
        <p:txBody>
          <a:bodyPr spcFirstLastPara="1" wrap="square" lIns="181325" tIns="181325" rIns="181325" bIns="181325" anchor="ctr" anchorCtr="0">
            <a:noAutofit/>
          </a:bodyPr>
          <a:lstStyle/>
          <a:p>
            <a:pPr marL="0" marR="0" lvl="0" indent="0" algn="l" rtl="0">
              <a:spcBef>
                <a:spcPts val="0"/>
              </a:spcBef>
              <a:spcAft>
                <a:spcPts val="0"/>
              </a:spcAft>
              <a:buNone/>
            </a:pPr>
            <a:r>
              <a:rPr lang="en-US" sz="1653" b="1">
                <a:solidFill>
                  <a:srgbClr val="1F2A33"/>
                </a:solidFill>
                <a:latin typeface="Calibri"/>
                <a:ea typeface="Calibri"/>
                <a:cs typeface="Calibri"/>
                <a:sym typeface="Calibri"/>
              </a:rPr>
              <a:t>Takeaway: </a:t>
            </a:r>
            <a:r>
              <a:rPr lang="en-US" sz="1653" b="0">
                <a:solidFill>
                  <a:srgbClr val="1F2A33"/>
                </a:solidFill>
                <a:latin typeface="Calibri"/>
                <a:ea typeface="Calibri"/>
                <a:cs typeface="Calibri"/>
                <a:sym typeface="Calibri"/>
              </a:rPr>
              <a:t>pull the Risk Rating 2.0 quote for any property that matters. It's available with or without a policy, and it says more about the risk than the zone letter does.</a:t>
            </a:r>
            <a:endParaRPr sz="1542"/>
          </a:p>
        </p:txBody>
      </p:sp>
      <p:sp>
        <p:nvSpPr>
          <p:cNvPr id="492" name="Google Shape;492;h1ed5fed0a3444782_1_75"/>
          <p:cNvSpPr txBox="1"/>
          <p:nvPr/>
        </p:nvSpPr>
        <p:spPr>
          <a:xfrm>
            <a:off x="3935725" y="8796831"/>
            <a:ext cx="12834900" cy="4155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900">
                <a:solidFill>
                  <a:srgbClr val="5F6B73"/>
                </a:solidFill>
                <a:latin typeface="Calibri"/>
                <a:ea typeface="Calibri"/>
                <a:cs typeface="Calibri"/>
                <a:sym typeface="Calibri"/>
              </a:rPr>
              <a:t>Sources: Flocom RR2.0 ratings 1713 / 23181 / 23182; FEMA RR2.0 Appendix D factor tables (V2023_01) via the NFE reference-model package v0.1; Milliman, Risk Rating 2.0 Methodology and Data Sources (2021); FEMA LOMA records via News 4 San Antonio; AP/NPR (July 12, 2025); Sharif &amp; Bose, Frontiers in Water (July 2026); GAO-23-105977 (median NFIP full-risk premium $1,288, Dec 2022). Factors are the Appendix D table values Flocom applied; the rate cap is $15 per $1,000 of building value × the deductible/ITV factor. July 4 water level is an estimate from the Hunt gauge rise and DEM elevations, not a surveyed high-water mark.</a:t>
            </a:r>
            <a:endParaRPr sz="900">
              <a:solidFill>
                <a:srgbClr val="5F6B73"/>
              </a:solidFill>
              <a:latin typeface="Calibri"/>
              <a:ea typeface="Calibri"/>
              <a:cs typeface="Calibri"/>
              <a:sym typeface="Calibri"/>
            </a:endParaRPr>
          </a:p>
        </p:txBody>
      </p:sp>
      <p:sp>
        <p:nvSpPr>
          <p:cNvPr id="493" name="Google Shape;493;h1ed5fed0a3444782_1_75"/>
          <p:cNvSpPr/>
          <p:nvPr/>
        </p:nvSpPr>
        <p:spPr>
          <a:xfrm rot="-5400000" flipH="1">
            <a:off x="11976135" y="-2886128"/>
            <a:ext cx="7350062" cy="5273669"/>
          </a:xfrm>
          <a:custGeom>
            <a:avLst/>
            <a:gdLst/>
            <a:ahLst/>
            <a:cxnLst/>
            <a:rect l="l" t="t" r="r" b="b"/>
            <a:pathLst>
              <a:path w="7350062" h="5273669" extrusionOk="0">
                <a:moveTo>
                  <a:pt x="7350061" y="0"/>
                </a:moveTo>
                <a:lnTo>
                  <a:pt x="0" y="0"/>
                </a:lnTo>
                <a:lnTo>
                  <a:pt x="0" y="5273669"/>
                </a:lnTo>
                <a:lnTo>
                  <a:pt x="7350061" y="5273669"/>
                </a:lnTo>
                <a:lnTo>
                  <a:pt x="7350061"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4" name="Google Shape;494;h1ed5fed0a3444782_1_75"/>
          <p:cNvSpPr/>
          <p:nvPr/>
        </p:nvSpPr>
        <p:spPr>
          <a:xfrm>
            <a:off x="11910458" y="3060575"/>
            <a:ext cx="4969800" cy="4508400"/>
          </a:xfrm>
          <a:prstGeom prst="roundRect">
            <a:avLst>
              <a:gd name="adj" fmla="val 6000"/>
            </a:avLst>
          </a:prstGeom>
          <a:solidFill>
            <a:srgbClr val="EAF3F8"/>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2017">
              <a:solidFill>
                <a:schemeClr val="dk1"/>
              </a:solidFill>
              <a:latin typeface="Calibri"/>
              <a:ea typeface="Calibri"/>
              <a:cs typeface="Calibri"/>
              <a:sym typeface="Calibri"/>
            </a:endParaRPr>
          </a:p>
        </p:txBody>
      </p:sp>
      <p:sp>
        <p:nvSpPr>
          <p:cNvPr id="495" name="Google Shape;495;h1ed5fed0a3444782_1_75"/>
          <p:cNvSpPr/>
          <p:nvPr/>
        </p:nvSpPr>
        <p:spPr>
          <a:xfrm>
            <a:off x="12197368" y="3347486"/>
            <a:ext cx="532800" cy="532800"/>
          </a:xfrm>
          <a:prstGeom prst="ellipse">
            <a:avLst/>
          </a:prstGeom>
          <a:solidFill>
            <a:srgbClr val="1B75A3"/>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017" b="1">
                <a:solidFill>
                  <a:srgbClr val="FFFFFF"/>
                </a:solidFill>
                <a:latin typeface="Calibri"/>
                <a:ea typeface="Calibri"/>
                <a:cs typeface="Calibri"/>
                <a:sym typeface="Calibri"/>
              </a:rPr>
              <a:t>3</a:t>
            </a:r>
            <a:endParaRPr sz="1569"/>
          </a:p>
        </p:txBody>
      </p:sp>
      <p:sp>
        <p:nvSpPr>
          <p:cNvPr id="496" name="Google Shape;496;h1ed5fed0a3444782_1_75"/>
          <p:cNvSpPr txBox="1"/>
          <p:nvPr/>
        </p:nvSpPr>
        <p:spPr>
          <a:xfrm>
            <a:off x="12894151" y="3326992"/>
            <a:ext cx="3699000" cy="319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2073" b="1">
                <a:solidFill>
                  <a:srgbClr val="1F2A33"/>
                </a:solidFill>
                <a:latin typeface="Calibri"/>
                <a:ea typeface="Calibri"/>
                <a:cs typeface="Calibri"/>
                <a:sym typeface="Calibri"/>
              </a:rPr>
              <a:t>The rating saw the risk</a:t>
            </a:r>
            <a:endParaRPr sz="1569"/>
          </a:p>
        </p:txBody>
      </p:sp>
      <p:sp>
        <p:nvSpPr>
          <p:cNvPr id="497" name="Google Shape;497;h1ed5fed0a3444782_1_75"/>
          <p:cNvSpPr txBox="1"/>
          <p:nvPr/>
        </p:nvSpPr>
        <p:spPr>
          <a:xfrm>
            <a:off x="12197368" y="4238957"/>
            <a:ext cx="4395900" cy="448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7" b="0">
                <a:solidFill>
                  <a:srgbClr val="5F6B73"/>
                </a:solidFill>
                <a:latin typeface="Calibri"/>
                <a:ea typeface="Calibri"/>
                <a:cs typeface="Calibri"/>
                <a:sym typeface="Calibri"/>
              </a:rPr>
              <a:t>Flocom’s factors, straight from FEMA’s Risk Rating 2.0 tables. ×1.00 = neutral.</a:t>
            </a:r>
            <a:endParaRPr sz="1569"/>
          </a:p>
        </p:txBody>
      </p:sp>
      <p:cxnSp>
        <p:nvCxnSpPr>
          <p:cNvPr id="498" name="Google Shape;498;h1ed5fed0a3444782_1_75"/>
          <p:cNvCxnSpPr/>
          <p:nvPr/>
        </p:nvCxnSpPr>
        <p:spPr>
          <a:xfrm>
            <a:off x="14825672" y="4782038"/>
            <a:ext cx="0" cy="2264400"/>
          </a:xfrm>
          <a:prstGeom prst="straightConnector1">
            <a:avLst/>
          </a:prstGeom>
          <a:noFill/>
          <a:ln w="10675" cap="flat" cmpd="sng">
            <a:solidFill>
              <a:srgbClr val="5F6B73"/>
            </a:solidFill>
            <a:prstDash val="solid"/>
            <a:round/>
            <a:headEnd type="none" w="sm" len="sm"/>
            <a:tailEnd type="none" w="sm" len="sm"/>
          </a:ln>
          <a:effectLst>
            <a:outerShdw blurRad="44824" dist="22412" dir="5400000" rotWithShape="0">
              <a:srgbClr val="000000">
                <a:alpha val="38040"/>
              </a:srgbClr>
            </a:outerShdw>
          </a:effectLst>
        </p:spPr>
      </p:cxnSp>
      <p:sp>
        <p:nvSpPr>
          <p:cNvPr id="499" name="Google Shape;499;h1ed5fed0a3444782_1_75"/>
          <p:cNvSpPr txBox="1"/>
          <p:nvPr/>
        </p:nvSpPr>
        <p:spPr>
          <a:xfrm>
            <a:off x="12197368" y="4761544"/>
            <a:ext cx="1659900" cy="3276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77" b="1">
                <a:solidFill>
                  <a:srgbClr val="1F2A33"/>
                </a:solidFill>
                <a:latin typeface="Calibri"/>
                <a:ea typeface="Calibri"/>
                <a:cs typeface="Calibri"/>
                <a:sym typeface="Calibri"/>
              </a:rPr>
              <a:t>Drainage area</a:t>
            </a:r>
            <a:endParaRPr sz="1569"/>
          </a:p>
          <a:p>
            <a:pPr marL="0" marR="0" lvl="0" indent="0" algn="l" rtl="0">
              <a:spcBef>
                <a:spcPts val="0"/>
              </a:spcBef>
              <a:spcAft>
                <a:spcPts val="0"/>
              </a:spcAft>
              <a:buNone/>
            </a:pPr>
            <a:r>
              <a:rPr lang="en-US" sz="953" b="0">
                <a:solidFill>
                  <a:srgbClr val="5F6B73"/>
                </a:solidFill>
                <a:latin typeface="Calibri"/>
                <a:ea typeface="Calibri"/>
                <a:cs typeface="Calibri"/>
                <a:sym typeface="Calibri"/>
              </a:rPr>
              <a:t>223 km²</a:t>
            </a:r>
            <a:endParaRPr sz="1569"/>
          </a:p>
        </p:txBody>
      </p:sp>
      <p:sp>
        <p:nvSpPr>
          <p:cNvPr id="500" name="Google Shape;500;h1ed5fed0a3444782_1_75"/>
          <p:cNvSpPr/>
          <p:nvPr/>
        </p:nvSpPr>
        <p:spPr>
          <a:xfrm>
            <a:off x="14825672" y="4856327"/>
            <a:ext cx="906600" cy="194700"/>
          </a:xfrm>
          <a:prstGeom prst="rect">
            <a:avLst/>
          </a:prstGeom>
          <a:solidFill>
            <a:srgbClr val="1B75A3"/>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2017">
              <a:solidFill>
                <a:schemeClr val="dk1"/>
              </a:solidFill>
              <a:latin typeface="Calibri"/>
              <a:ea typeface="Calibri"/>
              <a:cs typeface="Calibri"/>
              <a:sym typeface="Calibri"/>
            </a:endParaRPr>
          </a:p>
        </p:txBody>
      </p:sp>
      <p:sp>
        <p:nvSpPr>
          <p:cNvPr id="501" name="Google Shape;501;h1ed5fed0a3444782_1_75"/>
          <p:cNvSpPr txBox="1"/>
          <p:nvPr/>
        </p:nvSpPr>
        <p:spPr>
          <a:xfrm>
            <a:off x="15773503" y="4761544"/>
            <a:ext cx="840000" cy="172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21" b="1">
                <a:solidFill>
                  <a:srgbClr val="1B75A3"/>
                </a:solidFill>
                <a:latin typeface="Calibri"/>
                <a:ea typeface="Calibri"/>
                <a:cs typeface="Calibri"/>
                <a:sym typeface="Calibri"/>
              </a:rPr>
              <a:t>×1.64</a:t>
            </a:r>
            <a:endParaRPr sz="1569"/>
          </a:p>
        </p:txBody>
      </p:sp>
      <p:sp>
        <p:nvSpPr>
          <p:cNvPr id="502" name="Google Shape;502;h1ed5fed0a3444782_1_75"/>
          <p:cNvSpPr txBox="1"/>
          <p:nvPr/>
        </p:nvSpPr>
        <p:spPr>
          <a:xfrm>
            <a:off x="12197368" y="5145800"/>
            <a:ext cx="1659900" cy="3276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77" b="1">
                <a:solidFill>
                  <a:srgbClr val="1F2A33"/>
                </a:solidFill>
                <a:latin typeface="Calibri"/>
                <a:ea typeface="Calibri"/>
                <a:cs typeface="Calibri"/>
                <a:sym typeface="Calibri"/>
              </a:rPr>
              <a:t>Relative elevation</a:t>
            </a:r>
            <a:endParaRPr sz="1569"/>
          </a:p>
          <a:p>
            <a:pPr marL="0" marR="0" lvl="0" indent="0" algn="l" rtl="0">
              <a:spcBef>
                <a:spcPts val="0"/>
              </a:spcBef>
              <a:spcAft>
                <a:spcPts val="0"/>
              </a:spcAft>
              <a:buNone/>
            </a:pPr>
            <a:r>
              <a:rPr lang="en-US" sz="953" b="0">
                <a:solidFill>
                  <a:srgbClr val="5F6B73"/>
                </a:solidFill>
                <a:latin typeface="Calibri"/>
                <a:ea typeface="Calibri"/>
                <a:cs typeface="Calibri"/>
                <a:sym typeface="Calibri"/>
              </a:rPr>
              <a:t>51–63 ft below · table max</a:t>
            </a:r>
            <a:endParaRPr sz="1569"/>
          </a:p>
        </p:txBody>
      </p:sp>
      <p:sp>
        <p:nvSpPr>
          <p:cNvPr id="503" name="Google Shape;503;h1ed5fed0a3444782_1_75"/>
          <p:cNvSpPr/>
          <p:nvPr/>
        </p:nvSpPr>
        <p:spPr>
          <a:xfrm>
            <a:off x="14825672" y="5240583"/>
            <a:ext cx="862800" cy="194700"/>
          </a:xfrm>
          <a:prstGeom prst="rect">
            <a:avLst/>
          </a:prstGeom>
          <a:solidFill>
            <a:srgbClr val="1B75A3"/>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2017">
              <a:solidFill>
                <a:schemeClr val="dk1"/>
              </a:solidFill>
              <a:latin typeface="Calibri"/>
              <a:ea typeface="Calibri"/>
              <a:cs typeface="Calibri"/>
              <a:sym typeface="Calibri"/>
            </a:endParaRPr>
          </a:p>
        </p:txBody>
      </p:sp>
      <p:sp>
        <p:nvSpPr>
          <p:cNvPr id="504" name="Google Shape;504;h1ed5fed0a3444782_1_75"/>
          <p:cNvSpPr txBox="1"/>
          <p:nvPr/>
        </p:nvSpPr>
        <p:spPr>
          <a:xfrm>
            <a:off x="15773503" y="5145800"/>
            <a:ext cx="840000" cy="172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21" b="1">
                <a:solidFill>
                  <a:srgbClr val="1B75A3"/>
                </a:solidFill>
                <a:latin typeface="Calibri"/>
                <a:ea typeface="Calibri"/>
                <a:cs typeface="Calibri"/>
                <a:sym typeface="Calibri"/>
              </a:rPr>
              <a:t>×1.54</a:t>
            </a:r>
            <a:endParaRPr sz="1569"/>
          </a:p>
        </p:txBody>
      </p:sp>
      <p:sp>
        <p:nvSpPr>
          <p:cNvPr id="505" name="Google Shape;505;h1ed5fed0a3444782_1_75"/>
          <p:cNvSpPr txBox="1"/>
          <p:nvPr/>
        </p:nvSpPr>
        <p:spPr>
          <a:xfrm>
            <a:off x="12197368" y="5530055"/>
            <a:ext cx="1659900" cy="3276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77" b="1">
                <a:solidFill>
                  <a:srgbClr val="1F2A33"/>
                </a:solidFill>
                <a:latin typeface="Calibri"/>
                <a:ea typeface="Calibri"/>
                <a:cs typeface="Calibri"/>
                <a:sym typeface="Calibri"/>
              </a:rPr>
              <a:t>Sub-watershed (HUC12)</a:t>
            </a:r>
            <a:endParaRPr sz="1569"/>
          </a:p>
          <a:p>
            <a:pPr marL="0" marR="0" lvl="0" indent="0" algn="l" rtl="0">
              <a:spcBef>
                <a:spcPts val="0"/>
              </a:spcBef>
              <a:spcAft>
                <a:spcPts val="0"/>
              </a:spcAft>
              <a:buNone/>
            </a:pPr>
            <a:r>
              <a:rPr lang="en-US" sz="953" b="0">
                <a:solidFill>
                  <a:srgbClr val="5F6B73"/>
                </a:solidFill>
                <a:latin typeface="Calibri"/>
                <a:ea typeface="Calibri"/>
                <a:cs typeface="Calibri"/>
                <a:sym typeface="Calibri"/>
              </a:rPr>
              <a:t>top 20% of ~102,000 nationally</a:t>
            </a:r>
            <a:endParaRPr sz="1569"/>
          </a:p>
        </p:txBody>
      </p:sp>
      <p:sp>
        <p:nvSpPr>
          <p:cNvPr id="506" name="Google Shape;506;h1ed5fed0a3444782_1_75"/>
          <p:cNvSpPr/>
          <p:nvPr/>
        </p:nvSpPr>
        <p:spPr>
          <a:xfrm>
            <a:off x="14825672" y="5624838"/>
            <a:ext cx="650100" cy="194700"/>
          </a:xfrm>
          <a:prstGeom prst="rect">
            <a:avLst/>
          </a:prstGeom>
          <a:solidFill>
            <a:srgbClr val="1B75A3"/>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2017">
              <a:solidFill>
                <a:schemeClr val="dk1"/>
              </a:solidFill>
              <a:latin typeface="Calibri"/>
              <a:ea typeface="Calibri"/>
              <a:cs typeface="Calibri"/>
              <a:sym typeface="Calibri"/>
            </a:endParaRPr>
          </a:p>
        </p:txBody>
      </p:sp>
      <p:sp>
        <p:nvSpPr>
          <p:cNvPr id="507" name="Google Shape;507;h1ed5fed0a3444782_1_75"/>
          <p:cNvSpPr txBox="1"/>
          <p:nvPr/>
        </p:nvSpPr>
        <p:spPr>
          <a:xfrm>
            <a:off x="15773503" y="5530055"/>
            <a:ext cx="840000" cy="172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21" b="1">
                <a:solidFill>
                  <a:srgbClr val="1B75A3"/>
                </a:solidFill>
                <a:latin typeface="Calibri"/>
                <a:ea typeface="Calibri"/>
                <a:cs typeface="Calibri"/>
                <a:sym typeface="Calibri"/>
              </a:rPr>
              <a:t>×1.41</a:t>
            </a:r>
            <a:endParaRPr sz="1569"/>
          </a:p>
        </p:txBody>
      </p:sp>
      <p:sp>
        <p:nvSpPr>
          <p:cNvPr id="508" name="Google Shape;508;h1ed5fed0a3444782_1_75"/>
          <p:cNvSpPr txBox="1"/>
          <p:nvPr/>
        </p:nvSpPr>
        <p:spPr>
          <a:xfrm>
            <a:off x="12197368" y="5914310"/>
            <a:ext cx="1659900" cy="3276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77" b="1">
                <a:solidFill>
                  <a:srgbClr val="1F2A33"/>
                </a:solidFill>
                <a:latin typeface="Calibri"/>
                <a:ea typeface="Calibri"/>
                <a:cs typeface="Calibri"/>
                <a:sym typeface="Calibri"/>
              </a:rPr>
              <a:t>Distance to river</a:t>
            </a:r>
            <a:endParaRPr sz="1569"/>
          </a:p>
          <a:p>
            <a:pPr marL="0" marR="0" lvl="0" indent="0" algn="l" rtl="0">
              <a:spcBef>
                <a:spcPts val="0"/>
              </a:spcBef>
              <a:spcAft>
                <a:spcPts val="0"/>
              </a:spcAft>
              <a:buNone/>
            </a:pPr>
            <a:r>
              <a:rPr lang="en-US" sz="953" b="0">
                <a:solidFill>
                  <a:srgbClr val="5F6B73"/>
                </a:solidFill>
                <a:latin typeface="Calibri"/>
                <a:ea typeface="Calibri"/>
                <a:cs typeface="Calibri"/>
                <a:sym typeface="Calibri"/>
              </a:rPr>
              <a:t>84–154 m · 84 m = table max</a:t>
            </a:r>
            <a:endParaRPr sz="1569"/>
          </a:p>
        </p:txBody>
      </p:sp>
      <p:sp>
        <p:nvSpPr>
          <p:cNvPr id="509" name="Google Shape;509;h1ed5fed0a3444782_1_75"/>
          <p:cNvSpPr/>
          <p:nvPr/>
        </p:nvSpPr>
        <p:spPr>
          <a:xfrm>
            <a:off x="14825672" y="6009093"/>
            <a:ext cx="79800" cy="194700"/>
          </a:xfrm>
          <a:prstGeom prst="rect">
            <a:avLst/>
          </a:prstGeom>
          <a:solidFill>
            <a:srgbClr val="1B75A3"/>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2017">
              <a:solidFill>
                <a:schemeClr val="dk1"/>
              </a:solidFill>
              <a:latin typeface="Calibri"/>
              <a:ea typeface="Calibri"/>
              <a:cs typeface="Calibri"/>
              <a:sym typeface="Calibri"/>
            </a:endParaRPr>
          </a:p>
        </p:txBody>
      </p:sp>
      <p:sp>
        <p:nvSpPr>
          <p:cNvPr id="510" name="Google Shape;510;h1ed5fed0a3444782_1_75"/>
          <p:cNvSpPr txBox="1"/>
          <p:nvPr/>
        </p:nvSpPr>
        <p:spPr>
          <a:xfrm>
            <a:off x="15773503" y="5914310"/>
            <a:ext cx="840000" cy="172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21" b="1">
                <a:solidFill>
                  <a:srgbClr val="1B75A3"/>
                </a:solidFill>
                <a:latin typeface="Calibri"/>
                <a:ea typeface="Calibri"/>
                <a:cs typeface="Calibri"/>
                <a:sym typeface="Calibri"/>
              </a:rPr>
              <a:t>×1.02–1.08</a:t>
            </a:r>
            <a:endParaRPr sz="1569"/>
          </a:p>
        </p:txBody>
      </p:sp>
      <p:sp>
        <p:nvSpPr>
          <p:cNvPr id="511" name="Google Shape;511;h1ed5fed0a3444782_1_75"/>
          <p:cNvSpPr txBox="1"/>
          <p:nvPr/>
        </p:nvSpPr>
        <p:spPr>
          <a:xfrm>
            <a:off x="12197368" y="6298565"/>
            <a:ext cx="1659900" cy="3276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77" b="1">
                <a:solidFill>
                  <a:srgbClr val="1F2A33"/>
                </a:solidFill>
                <a:latin typeface="Calibri"/>
                <a:ea typeface="Calibri"/>
                <a:cs typeface="Calibri"/>
                <a:sym typeface="Calibri"/>
              </a:rPr>
              <a:t>Elevation above river</a:t>
            </a:r>
            <a:endParaRPr sz="1569"/>
          </a:p>
          <a:p>
            <a:pPr marL="0" marR="0" lvl="0" indent="0" algn="l" rtl="0">
              <a:spcBef>
                <a:spcPts val="0"/>
              </a:spcBef>
              <a:spcAft>
                <a:spcPts val="0"/>
              </a:spcAft>
              <a:buNone/>
            </a:pPr>
            <a:r>
              <a:rPr lang="en-US" sz="953" b="0">
                <a:solidFill>
                  <a:srgbClr val="5F6B73"/>
                </a:solidFill>
                <a:latin typeface="Calibri"/>
                <a:ea typeface="Calibri"/>
                <a:cs typeface="Calibri"/>
                <a:sym typeface="Calibri"/>
              </a:rPr>
              <a:t>19–22 ft, Class C · table min</a:t>
            </a:r>
            <a:endParaRPr sz="1569"/>
          </a:p>
        </p:txBody>
      </p:sp>
      <p:sp>
        <p:nvSpPr>
          <p:cNvPr id="512" name="Google Shape;512;h1ed5fed0a3444782_1_75"/>
          <p:cNvSpPr/>
          <p:nvPr/>
        </p:nvSpPr>
        <p:spPr>
          <a:xfrm>
            <a:off x="13918831" y="6393348"/>
            <a:ext cx="906600" cy="194700"/>
          </a:xfrm>
          <a:prstGeom prst="rect">
            <a:avLst/>
          </a:prstGeom>
          <a:solidFill>
            <a:srgbClr val="5EA02C"/>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2017">
              <a:solidFill>
                <a:schemeClr val="dk1"/>
              </a:solidFill>
              <a:latin typeface="Calibri"/>
              <a:ea typeface="Calibri"/>
              <a:cs typeface="Calibri"/>
              <a:sym typeface="Calibri"/>
            </a:endParaRPr>
          </a:p>
        </p:txBody>
      </p:sp>
      <p:sp>
        <p:nvSpPr>
          <p:cNvPr id="513" name="Google Shape;513;h1ed5fed0a3444782_1_75"/>
          <p:cNvSpPr txBox="1"/>
          <p:nvPr/>
        </p:nvSpPr>
        <p:spPr>
          <a:xfrm>
            <a:off x="15773503" y="6298565"/>
            <a:ext cx="840000" cy="172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21" b="1">
                <a:solidFill>
                  <a:srgbClr val="5EA02C"/>
                </a:solidFill>
                <a:latin typeface="Calibri"/>
                <a:ea typeface="Calibri"/>
                <a:cs typeface="Calibri"/>
                <a:sym typeface="Calibri"/>
              </a:rPr>
              <a:t>×0.36</a:t>
            </a:r>
            <a:endParaRPr sz="1569"/>
          </a:p>
        </p:txBody>
      </p:sp>
      <p:sp>
        <p:nvSpPr>
          <p:cNvPr id="514" name="Google Shape;514;h1ed5fed0a3444782_1_75"/>
          <p:cNvSpPr txBox="1"/>
          <p:nvPr/>
        </p:nvSpPr>
        <p:spPr>
          <a:xfrm>
            <a:off x="12197368" y="6682820"/>
            <a:ext cx="1659900" cy="3276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77" b="1">
                <a:solidFill>
                  <a:srgbClr val="1F2A33"/>
                </a:solidFill>
                <a:latin typeface="Calibri"/>
                <a:ea typeface="Calibri"/>
                <a:cs typeface="Calibri"/>
                <a:sym typeface="Calibri"/>
              </a:rPr>
              <a:t>Net geographic loading</a:t>
            </a:r>
            <a:endParaRPr sz="1569"/>
          </a:p>
          <a:p>
            <a:pPr marL="0" marR="0" lvl="0" indent="0" algn="l" rtl="0">
              <a:spcBef>
                <a:spcPts val="0"/>
              </a:spcBef>
              <a:spcAft>
                <a:spcPts val="0"/>
              </a:spcAft>
              <a:buNone/>
            </a:pPr>
            <a:r>
              <a:rPr lang="en-US" sz="953" b="0">
                <a:solidFill>
                  <a:srgbClr val="5F6B73"/>
                </a:solidFill>
                <a:latin typeface="Calibri"/>
                <a:ea typeface="Calibri"/>
                <a:cs typeface="Calibri"/>
                <a:sym typeface="Calibri"/>
              </a:rPr>
              <a:t>Flocom “Inland Flood – Peril”</a:t>
            </a:r>
            <a:endParaRPr sz="1569"/>
          </a:p>
        </p:txBody>
      </p:sp>
      <p:sp>
        <p:nvSpPr>
          <p:cNvPr id="515" name="Google Shape;515;h1ed5fed0a3444782_1_75"/>
          <p:cNvSpPr/>
          <p:nvPr/>
        </p:nvSpPr>
        <p:spPr>
          <a:xfrm>
            <a:off x="14825672" y="6777603"/>
            <a:ext cx="568500" cy="194700"/>
          </a:xfrm>
          <a:prstGeom prst="rect">
            <a:avLst/>
          </a:prstGeom>
          <a:solidFill>
            <a:srgbClr val="1F2A33"/>
          </a:solidFill>
          <a:ln>
            <a:noFill/>
          </a:ln>
        </p:spPr>
        <p:txBody>
          <a:bodyPr spcFirstLastPara="1" wrap="square" lIns="0" tIns="0" rIns="0" bIns="0" anchor="t" anchorCtr="0">
            <a:noAutofit/>
          </a:bodyPr>
          <a:lstStyle/>
          <a:p>
            <a:pPr marL="0" marR="0" lvl="0" indent="0" algn="ctr" rtl="0">
              <a:spcBef>
                <a:spcPts val="0"/>
              </a:spcBef>
              <a:spcAft>
                <a:spcPts val="0"/>
              </a:spcAft>
              <a:buNone/>
            </a:pPr>
            <a:endParaRPr sz="2017">
              <a:solidFill>
                <a:schemeClr val="dk1"/>
              </a:solidFill>
              <a:latin typeface="Calibri"/>
              <a:ea typeface="Calibri"/>
              <a:cs typeface="Calibri"/>
              <a:sym typeface="Calibri"/>
            </a:endParaRPr>
          </a:p>
        </p:txBody>
      </p:sp>
      <p:sp>
        <p:nvSpPr>
          <p:cNvPr id="516" name="Google Shape;516;h1ed5fed0a3444782_1_75"/>
          <p:cNvSpPr txBox="1"/>
          <p:nvPr/>
        </p:nvSpPr>
        <p:spPr>
          <a:xfrm>
            <a:off x="15773503" y="6682820"/>
            <a:ext cx="840000" cy="172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21" b="1">
                <a:solidFill>
                  <a:srgbClr val="1B75A3"/>
                </a:solidFill>
                <a:latin typeface="Calibri"/>
                <a:ea typeface="Calibri"/>
                <a:cs typeface="Calibri"/>
                <a:sym typeface="Calibri"/>
              </a:rPr>
              <a:t>×1.31–1.40</a:t>
            </a:r>
            <a:endParaRPr sz="1569"/>
          </a:p>
        </p:txBody>
      </p:sp>
      <p:sp>
        <p:nvSpPr>
          <p:cNvPr id="517" name="Google Shape;517;h1ed5fed0a3444782_1_75"/>
          <p:cNvSpPr txBox="1"/>
          <p:nvPr/>
        </p:nvSpPr>
        <p:spPr>
          <a:xfrm>
            <a:off x="12197368" y="7108063"/>
            <a:ext cx="4395900" cy="327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65" b="0">
                <a:solidFill>
                  <a:srgbClr val="5F6B73"/>
                </a:solidFill>
                <a:latin typeface="Calibri"/>
                <a:ea typeface="Calibri"/>
                <a:cs typeface="Calibri"/>
                <a:sym typeface="Calibri"/>
              </a:rPr>
              <a:t>Building rate $3.80–$5.87 per $1,000 of value vs. the cap of $15 × ITV = $11.79–$13.28: 32–44% of cap. Not capped, so fully risk-based.</a:t>
            </a:r>
            <a:endParaRPr sz="1569"/>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86E46-16CF-343C-32C1-6DA4B50092E6}"/>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AD57C735-EDBC-8CB6-2EAA-5F1372A021E2}"/>
              </a:ext>
            </a:extLst>
          </p:cNvPr>
          <p:cNvSpPr/>
          <p:nvPr/>
        </p:nvSpPr>
        <p:spPr>
          <a:xfrm flipH="1">
            <a:off x="10299144" y="2369843"/>
            <a:ext cx="11034366" cy="7917157"/>
          </a:xfrm>
          <a:custGeom>
            <a:avLst/>
            <a:gdLst/>
            <a:ahLst/>
            <a:cxnLst/>
            <a:rect l="l" t="t" r="r" b="b"/>
            <a:pathLst>
              <a:path w="11034366" h="7917157">
                <a:moveTo>
                  <a:pt x="11034366" y="0"/>
                </a:moveTo>
                <a:lnTo>
                  <a:pt x="0" y="0"/>
                </a:lnTo>
                <a:lnTo>
                  <a:pt x="0" y="7917157"/>
                </a:lnTo>
                <a:lnTo>
                  <a:pt x="11034366" y="7917157"/>
                </a:lnTo>
                <a:lnTo>
                  <a:pt x="1103436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6" name="Group 6">
            <a:extLst>
              <a:ext uri="{FF2B5EF4-FFF2-40B4-BE49-F238E27FC236}">
                <a16:creationId xmlns:a16="http://schemas.microsoft.com/office/drawing/2014/main" id="{9CFAE454-9B6E-E824-0228-EB8DDCAC396B}"/>
              </a:ext>
            </a:extLst>
          </p:cNvPr>
          <p:cNvGrpSpPr/>
          <p:nvPr/>
        </p:nvGrpSpPr>
        <p:grpSpPr>
          <a:xfrm>
            <a:off x="8783127" y="857250"/>
            <a:ext cx="8572500" cy="8572500"/>
            <a:chOff x="0" y="0"/>
            <a:chExt cx="812800" cy="812800"/>
          </a:xfrm>
        </p:grpSpPr>
        <p:sp>
          <p:nvSpPr>
            <p:cNvPr id="7" name="Freeform 7">
              <a:extLst>
                <a:ext uri="{FF2B5EF4-FFF2-40B4-BE49-F238E27FC236}">
                  <a16:creationId xmlns:a16="http://schemas.microsoft.com/office/drawing/2014/main" id="{F0A6161E-C9FC-1523-DDEA-3422ABD67CA0}"/>
                </a:ext>
              </a:extLst>
            </p:cNvPr>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blipFill>
              <a:blip r:embed="rId3"/>
              <a:stretch>
                <a:fillRect/>
              </a:stretch>
            </a:blipFill>
          </p:spPr>
          <p:txBody>
            <a:bodyPr/>
            <a:lstStyle/>
            <a:p>
              <a:endParaRPr lang="en-US"/>
            </a:p>
          </p:txBody>
        </p:sp>
      </p:grpSp>
      <p:sp>
        <p:nvSpPr>
          <p:cNvPr id="8" name="Freeform 8">
            <a:extLst>
              <a:ext uri="{FF2B5EF4-FFF2-40B4-BE49-F238E27FC236}">
                <a16:creationId xmlns:a16="http://schemas.microsoft.com/office/drawing/2014/main" id="{ED2EFA1D-368C-3FCF-010C-73451EDBB01D}"/>
              </a:ext>
            </a:extLst>
          </p:cNvPr>
          <p:cNvSpPr/>
          <p:nvPr/>
        </p:nvSpPr>
        <p:spPr>
          <a:xfrm>
            <a:off x="16601054"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730AD4FB-7344-1231-44F7-6B4049C6C2CF}"/>
              </a:ext>
            </a:extLst>
          </p:cNvPr>
          <p:cNvSpPr/>
          <p:nvPr/>
        </p:nvSpPr>
        <p:spPr>
          <a:xfrm>
            <a:off x="15816327"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 name="Group 10">
            <a:extLst>
              <a:ext uri="{FF2B5EF4-FFF2-40B4-BE49-F238E27FC236}">
                <a16:creationId xmlns:a16="http://schemas.microsoft.com/office/drawing/2014/main" id="{0443320B-9A0C-08B1-ABA1-153D3A2D43FF}"/>
              </a:ext>
            </a:extLst>
          </p:cNvPr>
          <p:cNvGrpSpPr/>
          <p:nvPr/>
        </p:nvGrpSpPr>
        <p:grpSpPr>
          <a:xfrm>
            <a:off x="0" y="10047028"/>
            <a:ext cx="10628612" cy="239972"/>
            <a:chOff x="0" y="0"/>
            <a:chExt cx="2799305" cy="63202"/>
          </a:xfrm>
        </p:grpSpPr>
        <p:sp>
          <p:nvSpPr>
            <p:cNvPr id="11" name="Freeform 11">
              <a:extLst>
                <a:ext uri="{FF2B5EF4-FFF2-40B4-BE49-F238E27FC236}">
                  <a16:creationId xmlns:a16="http://schemas.microsoft.com/office/drawing/2014/main" id="{DEB7E31B-12F3-607C-92DD-AA4AEFAFBF8A}"/>
                </a:ext>
              </a:extLst>
            </p:cNvPr>
            <p:cNvSpPr/>
            <p:nvPr/>
          </p:nvSpPr>
          <p:spPr>
            <a:xfrm>
              <a:off x="0" y="0"/>
              <a:ext cx="2799305" cy="63202"/>
            </a:xfrm>
            <a:custGeom>
              <a:avLst/>
              <a:gdLst/>
              <a:ahLst/>
              <a:cxnLst/>
              <a:rect l="l" t="t" r="r" b="b"/>
              <a:pathLst>
                <a:path w="2799305" h="63202">
                  <a:moveTo>
                    <a:pt x="0" y="0"/>
                  </a:moveTo>
                  <a:lnTo>
                    <a:pt x="2799305" y="0"/>
                  </a:lnTo>
                  <a:lnTo>
                    <a:pt x="2799305" y="63202"/>
                  </a:lnTo>
                  <a:lnTo>
                    <a:pt x="0" y="63202"/>
                  </a:lnTo>
                  <a:close/>
                </a:path>
              </a:pathLst>
            </a:custGeom>
            <a:solidFill>
              <a:srgbClr val="1B75A3"/>
            </a:solidFill>
          </p:spPr>
          <p:txBody>
            <a:bodyPr/>
            <a:lstStyle/>
            <a:p>
              <a:endParaRPr lang="en-US"/>
            </a:p>
          </p:txBody>
        </p:sp>
        <p:sp>
          <p:nvSpPr>
            <p:cNvPr id="12" name="TextBox 12">
              <a:extLst>
                <a:ext uri="{FF2B5EF4-FFF2-40B4-BE49-F238E27FC236}">
                  <a16:creationId xmlns:a16="http://schemas.microsoft.com/office/drawing/2014/main" id="{9AB8CA31-5983-E9F6-5C06-288230B1C7BA}"/>
                </a:ext>
              </a:extLst>
            </p:cNvPr>
            <p:cNvSpPr txBox="1"/>
            <p:nvPr/>
          </p:nvSpPr>
          <p:spPr>
            <a:xfrm>
              <a:off x="0" y="-38100"/>
              <a:ext cx="2799305" cy="101302"/>
            </a:xfrm>
            <a:prstGeom prst="rect">
              <a:avLst/>
            </a:prstGeom>
          </p:spPr>
          <p:txBody>
            <a:bodyPr lIns="50800" tIns="50800" rIns="50800" bIns="50800" rtlCol="0" anchor="ctr"/>
            <a:lstStyle/>
            <a:p>
              <a:pPr algn="ctr">
                <a:lnSpc>
                  <a:spcPts val="2500"/>
                </a:lnSpc>
              </a:pPr>
              <a:endParaRPr/>
            </a:p>
          </p:txBody>
        </p:sp>
      </p:grpSp>
      <p:grpSp>
        <p:nvGrpSpPr>
          <p:cNvPr id="13" name="Group 13">
            <a:extLst>
              <a:ext uri="{FF2B5EF4-FFF2-40B4-BE49-F238E27FC236}">
                <a16:creationId xmlns:a16="http://schemas.microsoft.com/office/drawing/2014/main" id="{D82632A4-3B49-D4B0-0E52-15623CA746CE}"/>
              </a:ext>
            </a:extLst>
          </p:cNvPr>
          <p:cNvGrpSpPr/>
          <p:nvPr/>
        </p:nvGrpSpPr>
        <p:grpSpPr>
          <a:xfrm>
            <a:off x="8892376" y="8550764"/>
            <a:ext cx="3472473" cy="3472473"/>
            <a:chOff x="0" y="0"/>
            <a:chExt cx="812800" cy="812800"/>
          </a:xfrm>
        </p:grpSpPr>
        <p:sp>
          <p:nvSpPr>
            <p:cNvPr id="14" name="Freeform 14">
              <a:extLst>
                <a:ext uri="{FF2B5EF4-FFF2-40B4-BE49-F238E27FC236}">
                  <a16:creationId xmlns:a16="http://schemas.microsoft.com/office/drawing/2014/main" id="{48B384BC-6F6F-DDC3-5949-CF6A6732BF40}"/>
                </a:ext>
              </a:extLst>
            </p:cNvPr>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1B75A3"/>
            </a:solidFill>
          </p:spPr>
          <p:txBody>
            <a:bodyPr/>
            <a:lstStyle/>
            <a:p>
              <a:endParaRPr lang="en-US"/>
            </a:p>
          </p:txBody>
        </p:sp>
        <p:sp>
          <p:nvSpPr>
            <p:cNvPr id="15" name="TextBox 15">
              <a:extLst>
                <a:ext uri="{FF2B5EF4-FFF2-40B4-BE49-F238E27FC236}">
                  <a16:creationId xmlns:a16="http://schemas.microsoft.com/office/drawing/2014/main" id="{42F48CD4-24CC-148D-1DFD-B0F4BAC919BD}"/>
                </a:ext>
              </a:extLst>
            </p:cNvPr>
            <p:cNvSpPr txBox="1"/>
            <p:nvPr/>
          </p:nvSpPr>
          <p:spPr>
            <a:xfrm>
              <a:off x="139700" y="101600"/>
              <a:ext cx="533400" cy="571500"/>
            </a:xfrm>
            <a:prstGeom prst="rect">
              <a:avLst/>
            </a:prstGeom>
          </p:spPr>
          <p:txBody>
            <a:bodyPr lIns="50800" tIns="50800" rIns="50800" bIns="50800" rtlCol="0" anchor="ctr"/>
            <a:lstStyle/>
            <a:p>
              <a:pPr algn="ctr">
                <a:lnSpc>
                  <a:spcPts val="2500"/>
                </a:lnSpc>
              </a:pPr>
              <a:endParaRPr/>
            </a:p>
          </p:txBody>
        </p:sp>
      </p:grpSp>
      <p:sp>
        <p:nvSpPr>
          <p:cNvPr id="17" name="TextBox 17">
            <a:extLst>
              <a:ext uri="{FF2B5EF4-FFF2-40B4-BE49-F238E27FC236}">
                <a16:creationId xmlns:a16="http://schemas.microsoft.com/office/drawing/2014/main" id="{99E69BDC-F691-09E2-A286-41CF813D6E72}"/>
              </a:ext>
            </a:extLst>
          </p:cNvPr>
          <p:cNvSpPr txBox="1"/>
          <p:nvPr/>
        </p:nvSpPr>
        <p:spPr>
          <a:xfrm>
            <a:off x="1028700" y="2251931"/>
            <a:ext cx="9700000" cy="828688"/>
          </a:xfrm>
          <a:prstGeom prst="rect">
            <a:avLst/>
          </a:prstGeom>
        </p:spPr>
        <p:txBody>
          <a:bodyPr lIns="0" tIns="0" rIns="0" bIns="0" rtlCol="0" anchor="t">
            <a:spAutoFit/>
          </a:bodyPr>
          <a:lstStyle/>
          <a:p>
            <a:pPr algn="l">
              <a:lnSpc>
                <a:spcPts val="6600"/>
              </a:lnSpc>
              <a:spcBef>
                <a:spcPct val="0"/>
              </a:spcBef>
            </a:pPr>
            <a:r>
              <a:rPr lang="en-US" sz="5400" b="1" dirty="0">
                <a:solidFill>
                  <a:srgbClr val="1B75A3"/>
                </a:solidFill>
                <a:latin typeface="Poppins" panose="00000500000000000000" pitchFamily="2" charset="0"/>
                <a:ea typeface="Poppins Bold"/>
                <a:cs typeface="Poppins" panose="00000500000000000000" pitchFamily="2" charset="0"/>
                <a:sym typeface="Poppins Bold"/>
              </a:rPr>
              <a:t>Case Studies</a:t>
            </a:r>
          </a:p>
        </p:txBody>
      </p:sp>
      <p:sp>
        <p:nvSpPr>
          <p:cNvPr id="19" name="TextBox 19">
            <a:extLst>
              <a:ext uri="{FF2B5EF4-FFF2-40B4-BE49-F238E27FC236}">
                <a16:creationId xmlns:a16="http://schemas.microsoft.com/office/drawing/2014/main" id="{F28C360F-7CD3-DF7F-40D0-7A8DEABCFD37}"/>
              </a:ext>
            </a:extLst>
          </p:cNvPr>
          <p:cNvSpPr txBox="1"/>
          <p:nvPr/>
        </p:nvSpPr>
        <p:spPr>
          <a:xfrm>
            <a:off x="1144000" y="4785114"/>
            <a:ext cx="8000000" cy="3077766"/>
          </a:xfrm>
          <a:prstGeom prst="rect">
            <a:avLst/>
          </a:prstGeom>
        </p:spPr>
        <p:txBody>
          <a:bodyPr wrap="square" lIns="0" tIns="0" rIns="0" bIns="0" rtlCol="0" anchor="t">
            <a:spAutoFit/>
          </a:bodyPr>
          <a:lstStyle/>
          <a:p>
            <a:pPr algn="l"/>
            <a:r>
              <a:rPr lang="nb-NO" sz="4000" dirty="0">
                <a:solidFill>
                  <a:srgbClr val="1B75A3"/>
                </a:solidFill>
                <a:latin typeface="Source Sans Pro"/>
                <a:ea typeface="Poppins"/>
                <a:cs typeface="Poppins"/>
                <a:sym typeface="Poppins"/>
              </a:rPr>
              <a:t>Derik Pierson</a:t>
            </a:r>
          </a:p>
          <a:p>
            <a:r>
              <a:rPr lang="nb-NO" sz="4000" dirty="0">
                <a:solidFill>
                  <a:srgbClr val="1B75A3"/>
                </a:solidFill>
                <a:latin typeface="Source Sans Pro"/>
                <a:ea typeface="Poppins"/>
                <a:cs typeface="Poppins"/>
                <a:sym typeface="Poppins"/>
              </a:rPr>
              <a:t>Gerry Evenwel</a:t>
            </a:r>
          </a:p>
          <a:p>
            <a:pPr algn="l"/>
            <a:r>
              <a:rPr lang="nb-NO" sz="4000" dirty="0">
                <a:solidFill>
                  <a:srgbClr val="1B75A3"/>
                </a:solidFill>
                <a:latin typeface="Source Sans Pro"/>
                <a:ea typeface="Poppins"/>
                <a:cs typeface="Poppins"/>
                <a:sym typeface="Poppins"/>
              </a:rPr>
              <a:t>Jennifer Haun </a:t>
            </a:r>
          </a:p>
          <a:p>
            <a:r>
              <a:rPr lang="nb-NO" sz="4000" dirty="0">
                <a:solidFill>
                  <a:srgbClr val="1B75A3"/>
                </a:solidFill>
                <a:latin typeface="Source Sans Pro"/>
                <a:ea typeface="Poppins"/>
                <a:cs typeface="Poppins"/>
                <a:sym typeface="Poppins"/>
              </a:rPr>
              <a:t>Andy Yesaitis</a:t>
            </a:r>
          </a:p>
          <a:p>
            <a:pPr algn="l"/>
            <a:endParaRPr lang="nb-NO" sz="4000" dirty="0">
              <a:solidFill>
                <a:srgbClr val="1B75A3"/>
              </a:solidFill>
              <a:latin typeface="Poppins"/>
              <a:ea typeface="Poppins"/>
              <a:cs typeface="Poppins"/>
              <a:sym typeface="Poppins"/>
            </a:endParaRPr>
          </a:p>
        </p:txBody>
      </p:sp>
    </p:spTree>
    <p:extLst>
      <p:ext uri="{BB962C8B-B14F-4D97-AF65-F5344CB8AC3E}">
        <p14:creationId xmlns:p14="http://schemas.microsoft.com/office/powerpoint/2010/main" val="1622168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D2B0-0776-96C3-C047-4E02234A7712}"/>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BFCA7D26-5F16-B770-BECA-65821D0D778F}"/>
              </a:ext>
            </a:extLst>
          </p:cNvPr>
          <p:cNvSpPr/>
          <p:nvPr/>
        </p:nvSpPr>
        <p:spPr>
          <a:xfrm rot="-5400000" flipH="1">
            <a:off x="11976135" y="-2886128"/>
            <a:ext cx="7350062" cy="5273669"/>
          </a:xfrm>
          <a:custGeom>
            <a:avLst/>
            <a:gdLst/>
            <a:ahLst/>
            <a:cxnLst/>
            <a:rect l="l" t="t" r="r" b="b"/>
            <a:pathLst>
              <a:path w="7350062" h="5273669">
                <a:moveTo>
                  <a:pt x="7350061" y="0"/>
                </a:moveTo>
                <a:lnTo>
                  <a:pt x="0" y="0"/>
                </a:lnTo>
                <a:lnTo>
                  <a:pt x="0" y="5273669"/>
                </a:lnTo>
                <a:lnTo>
                  <a:pt x="7350061" y="5273669"/>
                </a:lnTo>
                <a:lnTo>
                  <a:pt x="735006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9B00A45D-7B4E-DE00-E19A-F7CF23B2DDE7}"/>
              </a:ext>
            </a:extLst>
          </p:cNvPr>
          <p:cNvSpPr/>
          <p:nvPr/>
        </p:nvSpPr>
        <p:spPr>
          <a:xfrm>
            <a:off x="15121170"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D6ACEA22-046F-BCEB-1053-056ED074720A}"/>
              </a:ext>
            </a:extLst>
          </p:cNvPr>
          <p:cNvSpPr/>
          <p:nvPr/>
        </p:nvSpPr>
        <p:spPr>
          <a:xfrm>
            <a:off x="14336443" y="863299"/>
            <a:ext cx="658246" cy="658246"/>
          </a:xfrm>
          <a:custGeom>
            <a:avLst/>
            <a:gdLst/>
            <a:ahLst/>
            <a:cxnLst/>
            <a:rect l="l" t="t" r="r" b="b"/>
            <a:pathLst>
              <a:path w="658246" h="658246">
                <a:moveTo>
                  <a:pt x="0" y="0"/>
                </a:moveTo>
                <a:lnTo>
                  <a:pt x="658245" y="0"/>
                </a:lnTo>
                <a:lnTo>
                  <a:pt x="658245"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45EAA617-2847-E256-918E-B2B2CDA50733}"/>
              </a:ext>
            </a:extLst>
          </p:cNvPr>
          <p:cNvSpPr/>
          <p:nvPr/>
        </p:nvSpPr>
        <p:spPr>
          <a:xfrm>
            <a:off x="2084439" y="2818480"/>
            <a:ext cx="913619" cy="840529"/>
          </a:xfrm>
          <a:custGeom>
            <a:avLst/>
            <a:gdLst/>
            <a:ahLst/>
            <a:cxnLst/>
            <a:rect l="l" t="t" r="r" b="b"/>
            <a:pathLst>
              <a:path w="913619" h="840529">
                <a:moveTo>
                  <a:pt x="0" y="0"/>
                </a:moveTo>
                <a:lnTo>
                  <a:pt x="913619" y="0"/>
                </a:lnTo>
                <a:lnTo>
                  <a:pt x="913619" y="840529"/>
                </a:lnTo>
                <a:lnTo>
                  <a:pt x="0" y="84052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a:extLst>
              <a:ext uri="{FF2B5EF4-FFF2-40B4-BE49-F238E27FC236}">
                <a16:creationId xmlns:a16="http://schemas.microsoft.com/office/drawing/2014/main" id="{4ADE3B92-7CD3-2322-2E5C-0F018D7D5113}"/>
              </a:ext>
            </a:extLst>
          </p:cNvPr>
          <p:cNvSpPr/>
          <p:nvPr/>
        </p:nvSpPr>
        <p:spPr>
          <a:xfrm>
            <a:off x="2049843" y="7511845"/>
            <a:ext cx="982811" cy="982811"/>
          </a:xfrm>
          <a:custGeom>
            <a:avLst/>
            <a:gdLst/>
            <a:ahLst/>
            <a:cxnLst/>
            <a:rect l="l" t="t" r="r" b="b"/>
            <a:pathLst>
              <a:path w="982811" h="982811">
                <a:moveTo>
                  <a:pt x="0" y="0"/>
                </a:moveTo>
                <a:lnTo>
                  <a:pt x="982811" y="0"/>
                </a:lnTo>
                <a:lnTo>
                  <a:pt x="982811" y="982810"/>
                </a:lnTo>
                <a:lnTo>
                  <a:pt x="0" y="9828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TextBox 18">
            <a:extLst>
              <a:ext uri="{FF2B5EF4-FFF2-40B4-BE49-F238E27FC236}">
                <a16:creationId xmlns:a16="http://schemas.microsoft.com/office/drawing/2014/main" id="{1A90DE63-ED07-ED95-5752-5ED7F4C4ABBC}"/>
              </a:ext>
            </a:extLst>
          </p:cNvPr>
          <p:cNvSpPr txBox="1"/>
          <p:nvPr/>
        </p:nvSpPr>
        <p:spPr>
          <a:xfrm>
            <a:off x="1645920" y="1325880"/>
            <a:ext cx="10000000" cy="615553"/>
          </a:xfrm>
          <a:prstGeom prst="rect">
            <a:avLst/>
          </a:prstGeom>
        </p:spPr>
        <p:txBody>
          <a:bodyPr wrap="square" lIns="0" tIns="0" rIns="0" bIns="0" rtlCol="0" anchor="t">
            <a:spAutoFit/>
          </a:bodyPr>
          <a:lstStyle/>
          <a:p>
            <a:pPr algn="l">
              <a:lnSpc>
                <a:spcPts val="4800"/>
              </a:lnSpc>
              <a:spcBef>
                <a:spcPct val="0"/>
              </a:spcBef>
            </a:pPr>
            <a:r>
              <a:rPr lang="en-US" sz="4000" b="1" dirty="0">
                <a:solidFill>
                  <a:srgbClr val="1B75A3"/>
                </a:solidFill>
                <a:latin typeface="Poppins Bold"/>
                <a:ea typeface="Poppins Bold"/>
                <a:cs typeface="Poppins Bold"/>
                <a:sym typeface="Poppins Bold"/>
              </a:rPr>
              <a:t>Map Points vs. Reality</a:t>
            </a:r>
          </a:p>
        </p:txBody>
      </p:sp>
      <p:grpSp>
        <p:nvGrpSpPr>
          <p:cNvPr id="27" name="Group 27">
            <a:extLst>
              <a:ext uri="{FF2B5EF4-FFF2-40B4-BE49-F238E27FC236}">
                <a16:creationId xmlns:a16="http://schemas.microsoft.com/office/drawing/2014/main" id="{831A9233-6CE5-5529-3BCF-6C35873B1967}"/>
              </a:ext>
            </a:extLst>
          </p:cNvPr>
          <p:cNvGrpSpPr/>
          <p:nvPr/>
        </p:nvGrpSpPr>
        <p:grpSpPr>
          <a:xfrm>
            <a:off x="0" y="10047028"/>
            <a:ext cx="18288000" cy="239972"/>
            <a:chOff x="0" y="0"/>
            <a:chExt cx="4816593" cy="63202"/>
          </a:xfrm>
        </p:grpSpPr>
        <p:sp>
          <p:nvSpPr>
            <p:cNvPr id="28" name="Freeform 28">
              <a:extLst>
                <a:ext uri="{FF2B5EF4-FFF2-40B4-BE49-F238E27FC236}">
                  <a16:creationId xmlns:a16="http://schemas.microsoft.com/office/drawing/2014/main" id="{61E9E4C9-F3EE-9CA5-C16C-707E4C0C23A1}"/>
                </a:ext>
              </a:extLst>
            </p:cNvPr>
            <p:cNvSpPr/>
            <p:nvPr/>
          </p:nvSpPr>
          <p:spPr>
            <a:xfrm>
              <a:off x="0" y="0"/>
              <a:ext cx="4816592" cy="63202"/>
            </a:xfrm>
            <a:custGeom>
              <a:avLst/>
              <a:gdLst/>
              <a:ahLst/>
              <a:cxnLst/>
              <a:rect l="l" t="t" r="r" b="b"/>
              <a:pathLst>
                <a:path w="4816592" h="63202">
                  <a:moveTo>
                    <a:pt x="0" y="0"/>
                  </a:moveTo>
                  <a:lnTo>
                    <a:pt x="4816592" y="0"/>
                  </a:lnTo>
                  <a:lnTo>
                    <a:pt x="4816592" y="63202"/>
                  </a:lnTo>
                  <a:lnTo>
                    <a:pt x="0" y="63202"/>
                  </a:lnTo>
                  <a:close/>
                </a:path>
              </a:pathLst>
            </a:custGeom>
            <a:solidFill>
              <a:srgbClr val="1B75A3"/>
            </a:solidFill>
          </p:spPr>
          <p:txBody>
            <a:bodyPr/>
            <a:lstStyle/>
            <a:p>
              <a:endParaRPr lang="en-US"/>
            </a:p>
          </p:txBody>
        </p:sp>
        <p:sp>
          <p:nvSpPr>
            <p:cNvPr id="29" name="TextBox 29">
              <a:extLst>
                <a:ext uri="{FF2B5EF4-FFF2-40B4-BE49-F238E27FC236}">
                  <a16:creationId xmlns:a16="http://schemas.microsoft.com/office/drawing/2014/main" id="{57169BC0-3C77-621D-68E6-B70A8DE3C58E}"/>
                </a:ext>
              </a:extLst>
            </p:cNvPr>
            <p:cNvSpPr txBox="1"/>
            <p:nvPr/>
          </p:nvSpPr>
          <p:spPr>
            <a:xfrm>
              <a:off x="0" y="-38100"/>
              <a:ext cx="4816593" cy="101302"/>
            </a:xfrm>
            <a:prstGeom prst="rect">
              <a:avLst/>
            </a:prstGeom>
          </p:spPr>
          <p:txBody>
            <a:bodyPr lIns="50800" tIns="50800" rIns="50800" bIns="50800" rtlCol="0" anchor="ctr"/>
            <a:lstStyle/>
            <a:p>
              <a:pPr algn="ctr">
                <a:lnSpc>
                  <a:spcPts val="2500"/>
                </a:lnSpc>
              </a:pPr>
              <a:endParaRPr/>
            </a:p>
          </p:txBody>
        </p:sp>
      </p:grpSp>
      <p:pic>
        <p:nvPicPr>
          <p:cNvPr id="4" name="Picture 3" descr="A logo on a black background&#10;&#10;Description automatically generated">
            <a:extLst>
              <a:ext uri="{FF2B5EF4-FFF2-40B4-BE49-F238E27FC236}">
                <a16:creationId xmlns:a16="http://schemas.microsoft.com/office/drawing/2014/main" id="{4ED00A10-BAB6-90ED-0DD4-16CC6C3DA5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275" y="8769772"/>
            <a:ext cx="2798712" cy="1125817"/>
          </a:xfrm>
          <a:prstGeom prst="rect">
            <a:avLst/>
          </a:prstGeom>
        </p:spPr>
      </p:pic>
      <p:sp>
        <p:nvSpPr>
          <p:cNvPr id="30" name="Kicker"/>
          <p:cNvSpPr txBox="1"/>
          <p:nvPr/>
        </p:nvSpPr>
        <p:spPr>
          <a:xfrm>
            <a:off x="1643462" y="1029354"/>
            <a:ext cx="9800000" cy="305212"/>
          </a:xfrm>
          <a:prstGeom prst="rect">
            <a:avLst/>
          </a:prstGeom>
        </p:spPr>
        <p:txBody>
          <a:bodyPr wrap="square" lIns="0" tIns="0" rIns="0" bIns="0" rtlCol="0" anchor="t">
            <a:spAutoFit/>
          </a:bodyPr>
          <a:lstStyle/>
          <a:p>
            <a:pPr algn="l">
              <a:lnSpc>
                <a:spcPts val="2200"/>
              </a:lnSpc>
            </a:pPr>
            <a:r>
              <a:rPr lang="en-US" sz="2800" b="1" spc="100" dirty="0">
                <a:solidFill>
                  <a:srgbClr val="1B75A3"/>
                </a:solidFill>
                <a:latin typeface="Source Sans Pro"/>
                <a:ea typeface="Source Sans Pro"/>
                <a:cs typeface="Source Sans Pro"/>
                <a:sym typeface="Source Sans Pro"/>
              </a:rPr>
              <a:t>SPATIAL SCOPE</a:t>
            </a:r>
          </a:p>
        </p:txBody>
      </p:sp>
      <p:pic>
        <p:nvPicPr>
          <p:cNvPr id="255" name="Google Shape;254;p20" descr="image.png"/>
          <p:cNvPicPr preferRelativeResize="0"/>
          <p:nvPr/>
        </p:nvPicPr>
        <p:blipFill rotWithShape="1">
          <a:blip r:embed="rId7">
            <a:alphaModFix/>
          </a:blip>
          <a:stretch/>
        </p:blipFill>
        <p:spPr>
          <a:xfrm>
            <a:off x="2197311" y="4083322"/>
            <a:ext cx="378321" cy="390144"/>
          </a:xfrm>
          <a:prstGeom prst="rect">
            <a:avLst/>
          </a:prstGeom>
          <a:noFill/>
          <a:ln>
            <a:noFill/>
          </a:ln>
        </p:spPr>
      </p:pic>
      <p:pic>
        <p:nvPicPr>
          <p:cNvPr id="256" name="Google Shape;255;p20" descr="image.png"/>
          <p:cNvPicPr preferRelativeResize="0"/>
          <p:nvPr/>
        </p:nvPicPr>
        <p:blipFill rotWithShape="1">
          <a:blip r:embed="rId8">
            <a:alphaModFix/>
          </a:blip>
          <a:stretch/>
        </p:blipFill>
        <p:spPr>
          <a:xfrm>
            <a:off x="2197311" y="5351290"/>
            <a:ext cx="378321" cy="390144"/>
          </a:xfrm>
          <a:prstGeom prst="rect">
            <a:avLst/>
          </a:prstGeom>
          <a:noFill/>
          <a:ln>
            <a:noFill/>
          </a:ln>
        </p:spPr>
      </p:pic>
      <p:pic>
        <p:nvPicPr>
          <p:cNvPr id="257" name="Google Shape;256;p20" descr="image.png"/>
          <p:cNvPicPr preferRelativeResize="0"/>
          <p:nvPr/>
        </p:nvPicPr>
        <p:blipFill rotWithShape="1">
          <a:blip r:embed="rId9">
            <a:alphaModFix/>
          </a:blip>
          <a:stretch/>
        </p:blipFill>
        <p:spPr>
          <a:xfrm>
            <a:off x="2317623" y="4180858"/>
            <a:ext cx="137697" cy="195072"/>
          </a:xfrm>
          <a:prstGeom prst="rect">
            <a:avLst/>
          </a:prstGeom>
          <a:noFill/>
          <a:ln>
            <a:noFill/>
          </a:ln>
        </p:spPr>
      </p:pic>
      <p:pic>
        <p:nvPicPr>
          <p:cNvPr id="258" name="Google Shape;257;p20" descr="image.png"/>
          <p:cNvPicPr preferRelativeResize="0"/>
          <p:nvPr/>
        </p:nvPicPr>
        <p:blipFill rotWithShape="1">
          <a:blip r:embed="rId10">
            <a:alphaModFix/>
          </a:blip>
          <a:stretch/>
        </p:blipFill>
        <p:spPr>
          <a:xfrm>
            <a:off x="2306148" y="5448826"/>
            <a:ext cx="160647" cy="195072"/>
          </a:xfrm>
          <a:prstGeom prst="rect">
            <a:avLst/>
          </a:prstGeom>
          <a:noFill/>
          <a:ln>
            <a:noFill/>
          </a:ln>
        </p:spPr>
      </p:pic>
      <p:sp>
        <p:nvSpPr>
          <p:cNvPr id="261" name="Google Shape;260;p20"/>
          <p:cNvSpPr txBox="1"/>
          <p:nvPr/>
        </p:nvSpPr>
        <p:spPr>
          <a:xfrm>
            <a:off x="1643462" y="2086095"/>
            <a:ext cx="5075750" cy="86177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b="0" i="0" u="none" strike="noStrike" cap="none" dirty="0">
                <a:solidFill>
                  <a:srgbClr val="475569"/>
                </a:solidFill>
                <a:latin typeface="Source Sans Pro"/>
                <a:ea typeface="Source Sans Pro"/>
                <a:cs typeface="Source Sans Pro"/>
                <a:sym typeface="Source Sans Pro"/>
              </a:rPr>
              <a:t>A single NFHL point </a:t>
            </a:r>
            <a:r>
              <a:rPr lang="en-US" sz="2800" dirty="0">
                <a:solidFill>
                  <a:srgbClr val="475569"/>
                </a:solidFill>
                <a:latin typeface="Source Sans Pro"/>
                <a:ea typeface="Source Sans Pro"/>
                <a:cs typeface="Source Sans Pro"/>
                <a:sym typeface="Source Sans Pro"/>
              </a:rPr>
              <a:t>can</a:t>
            </a:r>
            <a:r>
              <a:rPr lang="en-US" sz="2800" b="0" i="0" u="none" strike="noStrike" cap="none" dirty="0">
                <a:solidFill>
                  <a:srgbClr val="475569"/>
                </a:solidFill>
                <a:latin typeface="Source Sans Pro"/>
                <a:ea typeface="Source Sans Pro"/>
                <a:cs typeface="Source Sans Pro"/>
                <a:sym typeface="Source Sans Pro"/>
              </a:rPr>
              <a:t> represent a multi-structure determination.</a:t>
            </a:r>
            <a:endParaRPr sz="2800" dirty="0"/>
          </a:p>
        </p:txBody>
      </p:sp>
      <p:sp>
        <p:nvSpPr>
          <p:cNvPr id="262" name="Google Shape;261;p20"/>
          <p:cNvSpPr txBox="1"/>
          <p:nvPr/>
        </p:nvSpPr>
        <p:spPr>
          <a:xfrm>
            <a:off x="2825384" y="4058938"/>
            <a:ext cx="5520883"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dirty="0">
                <a:solidFill>
                  <a:srgbClr val="0F172A"/>
                </a:solidFill>
                <a:latin typeface="Source Sans Pro"/>
                <a:ea typeface="Source Sans Pro"/>
                <a:cs typeface="Source Sans Pro"/>
                <a:sym typeface="Source Sans Pro"/>
              </a:rPr>
              <a:t>The Map Marker</a:t>
            </a:r>
            <a:endParaRPr dirty="0"/>
          </a:p>
        </p:txBody>
      </p:sp>
      <p:sp>
        <p:nvSpPr>
          <p:cNvPr id="263" name="Google Shape;262;p20"/>
          <p:cNvSpPr txBox="1"/>
          <p:nvPr/>
        </p:nvSpPr>
        <p:spPr>
          <a:xfrm>
            <a:off x="2825384" y="4424698"/>
            <a:ext cx="4346668"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dirty="0">
                <a:solidFill>
                  <a:srgbClr val="475569"/>
                </a:solidFill>
                <a:latin typeface="Source Sans Pro"/>
                <a:ea typeface="Source Sans Pro"/>
                <a:cs typeface="Source Sans Pro"/>
                <a:sym typeface="Source Sans Pro"/>
              </a:rPr>
              <a:t>The blue dot merely flags the existence of a LOMA record.</a:t>
            </a:r>
            <a:endParaRPr sz="2000" dirty="0"/>
          </a:p>
        </p:txBody>
      </p:sp>
      <p:sp>
        <p:nvSpPr>
          <p:cNvPr id="264" name="Google Shape;263;p20"/>
          <p:cNvSpPr txBox="1"/>
          <p:nvPr/>
        </p:nvSpPr>
        <p:spPr>
          <a:xfrm>
            <a:off x="2825384" y="5326906"/>
            <a:ext cx="5520883"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dirty="0">
                <a:solidFill>
                  <a:srgbClr val="0F172A"/>
                </a:solidFill>
                <a:latin typeface="Source Sans Pro"/>
                <a:ea typeface="Source Sans Pro"/>
                <a:cs typeface="Source Sans Pro"/>
                <a:sym typeface="Source Sans Pro"/>
              </a:rPr>
              <a:t>The Actual Scope</a:t>
            </a:r>
            <a:endParaRPr dirty="0"/>
          </a:p>
        </p:txBody>
      </p:sp>
      <p:sp>
        <p:nvSpPr>
          <p:cNvPr id="265" name="Google Shape;264;p20"/>
          <p:cNvSpPr txBox="1"/>
          <p:nvPr/>
        </p:nvSpPr>
        <p:spPr>
          <a:xfrm>
            <a:off x="2825384" y="5692666"/>
            <a:ext cx="4346668"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dirty="0">
                <a:solidFill>
                  <a:srgbClr val="475569"/>
                </a:solidFill>
                <a:latin typeface="Source Sans Pro"/>
                <a:ea typeface="Source Sans Pro"/>
                <a:cs typeface="Source Sans Pro"/>
                <a:sym typeface="Source Sans Pro"/>
              </a:rPr>
              <a:t>The determination document dictates the true spatial coverage.</a:t>
            </a:r>
            <a:endParaRPr sz="2000" dirty="0"/>
          </a:p>
        </p:txBody>
      </p:sp>
      <p:pic>
        <p:nvPicPr>
          <p:cNvPr id="267" name="Google Shape;252;p20" descr="image.png"/>
          <p:cNvPicPr preferRelativeResize="0"/>
          <p:nvPr/>
        </p:nvPicPr>
        <p:blipFill rotWithShape="1">
          <a:blip r:embed="rId11">
            <a:alphaModFix/>
          </a:blip>
          <a:stretch/>
        </p:blipFill>
        <p:spPr>
          <a:xfrm>
            <a:off x="8322723" y="2450302"/>
            <a:ext cx="7383703" cy="3461111"/>
          </a:xfrm>
          <a:prstGeom prst="rect">
            <a:avLst/>
          </a:prstGeom>
          <a:noFill/>
          <a:ln>
            <a:noFill/>
          </a:ln>
        </p:spPr>
      </p:pic>
      <p:pic>
        <p:nvPicPr>
          <p:cNvPr id="268" name="Google Shape;253;p20" descr="image.png"/>
          <p:cNvPicPr preferRelativeResize="0"/>
          <p:nvPr/>
        </p:nvPicPr>
        <p:blipFill rotWithShape="1">
          <a:blip r:embed="rId12">
            <a:alphaModFix/>
          </a:blip>
          <a:srcRect/>
          <a:stretch/>
        </p:blipFill>
        <p:spPr>
          <a:xfrm>
            <a:off x="8312750" y="6087525"/>
            <a:ext cx="7466666" cy="3500000"/>
          </a:xfrm>
          <a:prstGeom prst="rect">
            <a:avLst/>
          </a:prstGeom>
          <a:noFill/>
          <a:ln>
            <a:noFill/>
          </a:ln>
        </p:spPr>
      </p:pic>
      <p:sp>
        <p:nvSpPr>
          <p:cNvPr id="269" name="Google Shape;265;p20"/>
          <p:cNvSpPr/>
          <p:nvPr/>
        </p:nvSpPr>
        <p:spPr>
          <a:xfrm>
            <a:off x="8478881" y="2572403"/>
            <a:ext cx="3408319" cy="341245"/>
          </a:xfrm>
          <a:prstGeom prst="roundRect">
            <a:avLst>
              <a:gd name="adj" fmla="val 16000"/>
            </a:avLst>
          </a:prstGeom>
          <a:solidFill>
            <a:srgbClr val="484A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70" b="0" i="0" u="none" strike="noStrike" cap="none">
              <a:solidFill>
                <a:schemeClr val="dk1"/>
              </a:solidFill>
              <a:latin typeface="Calibri"/>
              <a:ea typeface="Calibri"/>
              <a:cs typeface="Calibri"/>
              <a:sym typeface="Calibri"/>
            </a:endParaRPr>
          </a:p>
        </p:txBody>
      </p:sp>
      <p:sp>
        <p:nvSpPr>
          <p:cNvPr id="270" name="Google Shape;266;p20"/>
          <p:cNvSpPr/>
          <p:nvPr/>
        </p:nvSpPr>
        <p:spPr>
          <a:xfrm>
            <a:off x="8426141" y="6270802"/>
            <a:ext cx="3461060" cy="276999"/>
          </a:xfrm>
          <a:prstGeom prst="roundRect">
            <a:avLst>
              <a:gd name="adj" fmla="val 16000"/>
            </a:avLst>
          </a:prstGeom>
          <a:solidFill>
            <a:srgbClr val="484A4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70" b="0" i="0" u="none" strike="noStrike" cap="none">
              <a:solidFill>
                <a:schemeClr val="dk1"/>
              </a:solidFill>
              <a:latin typeface="Calibri"/>
              <a:ea typeface="Calibri"/>
              <a:cs typeface="Calibri"/>
              <a:sym typeface="Calibri"/>
            </a:endParaRPr>
          </a:p>
        </p:txBody>
      </p:sp>
      <p:sp>
        <p:nvSpPr>
          <p:cNvPr id="271" name="Google Shape;267;p20"/>
          <p:cNvSpPr txBox="1"/>
          <p:nvPr/>
        </p:nvSpPr>
        <p:spPr>
          <a:xfrm>
            <a:off x="8540106" y="2593191"/>
            <a:ext cx="328586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a:solidFill>
                  <a:srgbClr val="FFFFFF"/>
                </a:solidFill>
                <a:latin typeface="Source Sans Pro"/>
                <a:ea typeface="Source Sans Pro"/>
                <a:cs typeface="Source Sans Pro"/>
                <a:sym typeface="Source Sans Pro"/>
              </a:rPr>
              <a:t>1. </a:t>
            </a:r>
            <a:r>
              <a:rPr lang="en-US" b="1" dirty="0" err="1">
                <a:solidFill>
                  <a:srgbClr val="FFFFFF"/>
                </a:solidFill>
                <a:latin typeface="Source Sans Pro"/>
                <a:ea typeface="Source Sans Pro"/>
                <a:cs typeface="Source Sans Pro"/>
                <a:sym typeface="Source Sans Pro"/>
              </a:rPr>
              <a:t>Lat</a:t>
            </a:r>
            <a:r>
              <a:rPr lang="en-US" b="1" dirty="0">
                <a:solidFill>
                  <a:srgbClr val="FFFFFF"/>
                </a:solidFill>
                <a:latin typeface="Source Sans Pro"/>
                <a:ea typeface="Source Sans Pro"/>
                <a:cs typeface="Source Sans Pro"/>
                <a:sym typeface="Source Sans Pro"/>
              </a:rPr>
              <a:t>/Long</a:t>
            </a:r>
            <a:r>
              <a:rPr lang="en-US" b="1" i="0" u="none" strike="noStrike" cap="none" dirty="0">
                <a:solidFill>
                  <a:srgbClr val="FFFFFF"/>
                </a:solidFill>
                <a:latin typeface="Source Sans Pro"/>
                <a:ea typeface="Source Sans Pro"/>
                <a:cs typeface="Source Sans Pro"/>
                <a:sym typeface="Source Sans Pro"/>
              </a:rPr>
              <a:t> Point</a:t>
            </a:r>
            <a:endParaRPr dirty="0"/>
          </a:p>
        </p:txBody>
      </p:sp>
      <p:sp>
        <p:nvSpPr>
          <p:cNvPr id="272" name="Google Shape;268;p20"/>
          <p:cNvSpPr txBox="1"/>
          <p:nvPr/>
        </p:nvSpPr>
        <p:spPr>
          <a:xfrm>
            <a:off x="8478880" y="6251881"/>
            <a:ext cx="4017919"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a:solidFill>
                  <a:srgbClr val="FFFFFF"/>
                </a:solidFill>
                <a:latin typeface="Source Sans Pro"/>
                <a:ea typeface="Source Sans Pro"/>
                <a:cs typeface="Source Sans Pro"/>
                <a:sym typeface="Source Sans Pro"/>
              </a:rPr>
              <a:t>2. Actual Multi-Structure Coverage</a:t>
            </a:r>
            <a:endParaRPr/>
          </a:p>
        </p:txBody>
      </p:sp>
    </p:spTree>
    <p:extLst>
      <p:ext uri="{BB962C8B-B14F-4D97-AF65-F5344CB8AC3E}">
        <p14:creationId xmlns:p14="http://schemas.microsoft.com/office/powerpoint/2010/main" val="3901101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D2B0-0776-96C3-C047-4E02234A7712}"/>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BFCA7D26-5F16-B770-BECA-65821D0D778F}"/>
              </a:ext>
            </a:extLst>
          </p:cNvPr>
          <p:cNvSpPr/>
          <p:nvPr/>
        </p:nvSpPr>
        <p:spPr>
          <a:xfrm rot="-5400000" flipH="1">
            <a:off x="11976135" y="-2886128"/>
            <a:ext cx="7350062" cy="5273669"/>
          </a:xfrm>
          <a:custGeom>
            <a:avLst/>
            <a:gdLst/>
            <a:ahLst/>
            <a:cxnLst/>
            <a:rect l="l" t="t" r="r" b="b"/>
            <a:pathLst>
              <a:path w="7350062" h="5273669">
                <a:moveTo>
                  <a:pt x="7350061" y="0"/>
                </a:moveTo>
                <a:lnTo>
                  <a:pt x="0" y="0"/>
                </a:lnTo>
                <a:lnTo>
                  <a:pt x="0" y="5273669"/>
                </a:lnTo>
                <a:lnTo>
                  <a:pt x="7350061" y="5273669"/>
                </a:lnTo>
                <a:lnTo>
                  <a:pt x="735006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9B00A45D-7B4E-DE00-E19A-F7CF23B2DDE7}"/>
              </a:ext>
            </a:extLst>
          </p:cNvPr>
          <p:cNvSpPr/>
          <p:nvPr/>
        </p:nvSpPr>
        <p:spPr>
          <a:xfrm>
            <a:off x="15121170"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D6ACEA22-046F-BCEB-1053-056ED074720A}"/>
              </a:ext>
            </a:extLst>
          </p:cNvPr>
          <p:cNvSpPr/>
          <p:nvPr/>
        </p:nvSpPr>
        <p:spPr>
          <a:xfrm>
            <a:off x="14336443" y="863299"/>
            <a:ext cx="658246" cy="658246"/>
          </a:xfrm>
          <a:custGeom>
            <a:avLst/>
            <a:gdLst/>
            <a:ahLst/>
            <a:cxnLst/>
            <a:rect l="l" t="t" r="r" b="b"/>
            <a:pathLst>
              <a:path w="658246" h="658246">
                <a:moveTo>
                  <a:pt x="0" y="0"/>
                </a:moveTo>
                <a:lnTo>
                  <a:pt x="658245" y="0"/>
                </a:lnTo>
                <a:lnTo>
                  <a:pt x="658245"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45EAA617-2847-E256-918E-B2B2CDA50733}"/>
              </a:ext>
            </a:extLst>
          </p:cNvPr>
          <p:cNvSpPr/>
          <p:nvPr/>
        </p:nvSpPr>
        <p:spPr>
          <a:xfrm>
            <a:off x="2084439" y="2818480"/>
            <a:ext cx="913619" cy="840529"/>
          </a:xfrm>
          <a:custGeom>
            <a:avLst/>
            <a:gdLst/>
            <a:ahLst/>
            <a:cxnLst/>
            <a:rect l="l" t="t" r="r" b="b"/>
            <a:pathLst>
              <a:path w="913619" h="840529">
                <a:moveTo>
                  <a:pt x="0" y="0"/>
                </a:moveTo>
                <a:lnTo>
                  <a:pt x="913619" y="0"/>
                </a:lnTo>
                <a:lnTo>
                  <a:pt x="913619" y="840529"/>
                </a:lnTo>
                <a:lnTo>
                  <a:pt x="0" y="84052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a:extLst>
              <a:ext uri="{FF2B5EF4-FFF2-40B4-BE49-F238E27FC236}">
                <a16:creationId xmlns:a16="http://schemas.microsoft.com/office/drawing/2014/main" id="{4ADE3B92-7CD3-2322-2E5C-0F018D7D5113}"/>
              </a:ext>
            </a:extLst>
          </p:cNvPr>
          <p:cNvSpPr/>
          <p:nvPr/>
        </p:nvSpPr>
        <p:spPr>
          <a:xfrm>
            <a:off x="2049843" y="7511845"/>
            <a:ext cx="982811" cy="982811"/>
          </a:xfrm>
          <a:custGeom>
            <a:avLst/>
            <a:gdLst/>
            <a:ahLst/>
            <a:cxnLst/>
            <a:rect l="l" t="t" r="r" b="b"/>
            <a:pathLst>
              <a:path w="982811" h="982811">
                <a:moveTo>
                  <a:pt x="0" y="0"/>
                </a:moveTo>
                <a:lnTo>
                  <a:pt x="982811" y="0"/>
                </a:lnTo>
                <a:lnTo>
                  <a:pt x="982811" y="982810"/>
                </a:lnTo>
                <a:lnTo>
                  <a:pt x="0" y="9828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TextBox 18">
            <a:extLst>
              <a:ext uri="{FF2B5EF4-FFF2-40B4-BE49-F238E27FC236}">
                <a16:creationId xmlns:a16="http://schemas.microsoft.com/office/drawing/2014/main" id="{1A90DE63-ED07-ED95-5752-5ED7F4C4ABBC}"/>
              </a:ext>
            </a:extLst>
          </p:cNvPr>
          <p:cNvSpPr txBox="1"/>
          <p:nvPr/>
        </p:nvSpPr>
        <p:spPr>
          <a:xfrm>
            <a:off x="1645920" y="1325880"/>
            <a:ext cx="10000000" cy="615553"/>
          </a:xfrm>
          <a:prstGeom prst="rect">
            <a:avLst/>
          </a:prstGeom>
        </p:spPr>
        <p:txBody>
          <a:bodyPr wrap="square" lIns="0" tIns="0" rIns="0" bIns="0" rtlCol="0" anchor="t">
            <a:spAutoFit/>
          </a:bodyPr>
          <a:lstStyle/>
          <a:p>
            <a:pPr algn="l">
              <a:lnSpc>
                <a:spcPts val="4800"/>
              </a:lnSpc>
              <a:spcBef>
                <a:spcPct val="0"/>
              </a:spcBef>
            </a:pPr>
            <a:r>
              <a:rPr lang="en-US" sz="4000" b="1">
                <a:solidFill>
                  <a:srgbClr val="1B75A3"/>
                </a:solidFill>
                <a:latin typeface="Poppins Bold"/>
                <a:ea typeface="Poppins Bold"/>
                <a:cs typeface="Poppins Bold"/>
                <a:sym typeface="Poppins Bold"/>
              </a:rPr>
              <a:t>The Missing Data Error</a:t>
            </a:r>
          </a:p>
        </p:txBody>
      </p:sp>
      <p:grpSp>
        <p:nvGrpSpPr>
          <p:cNvPr id="27" name="Group 27">
            <a:extLst>
              <a:ext uri="{FF2B5EF4-FFF2-40B4-BE49-F238E27FC236}">
                <a16:creationId xmlns:a16="http://schemas.microsoft.com/office/drawing/2014/main" id="{831A9233-6CE5-5529-3BCF-6C35873B1967}"/>
              </a:ext>
            </a:extLst>
          </p:cNvPr>
          <p:cNvGrpSpPr/>
          <p:nvPr/>
        </p:nvGrpSpPr>
        <p:grpSpPr>
          <a:xfrm>
            <a:off x="0" y="10047028"/>
            <a:ext cx="18288000" cy="239972"/>
            <a:chOff x="0" y="0"/>
            <a:chExt cx="4816593" cy="63202"/>
          </a:xfrm>
        </p:grpSpPr>
        <p:sp>
          <p:nvSpPr>
            <p:cNvPr id="28" name="Freeform 28">
              <a:extLst>
                <a:ext uri="{FF2B5EF4-FFF2-40B4-BE49-F238E27FC236}">
                  <a16:creationId xmlns:a16="http://schemas.microsoft.com/office/drawing/2014/main" id="{61E9E4C9-F3EE-9CA5-C16C-707E4C0C23A1}"/>
                </a:ext>
              </a:extLst>
            </p:cNvPr>
            <p:cNvSpPr/>
            <p:nvPr/>
          </p:nvSpPr>
          <p:spPr>
            <a:xfrm>
              <a:off x="0" y="0"/>
              <a:ext cx="4816592" cy="63202"/>
            </a:xfrm>
            <a:custGeom>
              <a:avLst/>
              <a:gdLst/>
              <a:ahLst/>
              <a:cxnLst/>
              <a:rect l="l" t="t" r="r" b="b"/>
              <a:pathLst>
                <a:path w="4816592" h="63202">
                  <a:moveTo>
                    <a:pt x="0" y="0"/>
                  </a:moveTo>
                  <a:lnTo>
                    <a:pt x="4816592" y="0"/>
                  </a:lnTo>
                  <a:lnTo>
                    <a:pt x="4816592" y="63202"/>
                  </a:lnTo>
                  <a:lnTo>
                    <a:pt x="0" y="63202"/>
                  </a:lnTo>
                  <a:close/>
                </a:path>
              </a:pathLst>
            </a:custGeom>
            <a:solidFill>
              <a:srgbClr val="1B75A3"/>
            </a:solidFill>
          </p:spPr>
          <p:txBody>
            <a:bodyPr/>
            <a:lstStyle/>
            <a:p>
              <a:endParaRPr lang="en-US"/>
            </a:p>
          </p:txBody>
        </p:sp>
        <p:sp>
          <p:nvSpPr>
            <p:cNvPr id="29" name="TextBox 29">
              <a:extLst>
                <a:ext uri="{FF2B5EF4-FFF2-40B4-BE49-F238E27FC236}">
                  <a16:creationId xmlns:a16="http://schemas.microsoft.com/office/drawing/2014/main" id="{57169BC0-3C77-621D-68E6-B70A8DE3C58E}"/>
                </a:ext>
              </a:extLst>
            </p:cNvPr>
            <p:cNvSpPr txBox="1"/>
            <p:nvPr/>
          </p:nvSpPr>
          <p:spPr>
            <a:xfrm>
              <a:off x="0" y="-38100"/>
              <a:ext cx="4816593" cy="101302"/>
            </a:xfrm>
            <a:prstGeom prst="rect">
              <a:avLst/>
            </a:prstGeom>
          </p:spPr>
          <p:txBody>
            <a:bodyPr lIns="50800" tIns="50800" rIns="50800" bIns="50800" rtlCol="0" anchor="ctr"/>
            <a:lstStyle/>
            <a:p>
              <a:pPr algn="ctr">
                <a:lnSpc>
                  <a:spcPts val="2500"/>
                </a:lnSpc>
              </a:pPr>
              <a:endParaRPr/>
            </a:p>
          </p:txBody>
        </p:sp>
      </p:grpSp>
      <p:pic>
        <p:nvPicPr>
          <p:cNvPr id="4" name="Picture 3" descr="A logo on a black background&#10;&#10;Description automatically generated">
            <a:extLst>
              <a:ext uri="{FF2B5EF4-FFF2-40B4-BE49-F238E27FC236}">
                <a16:creationId xmlns:a16="http://schemas.microsoft.com/office/drawing/2014/main" id="{4ED00A10-BAB6-90ED-0DD4-16CC6C3DA5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275" y="8769772"/>
            <a:ext cx="2798712" cy="1125817"/>
          </a:xfrm>
          <a:prstGeom prst="rect">
            <a:avLst/>
          </a:prstGeom>
        </p:spPr>
      </p:pic>
      <p:sp>
        <p:nvSpPr>
          <p:cNvPr id="30" name="Kicker"/>
          <p:cNvSpPr txBox="1"/>
          <p:nvPr/>
        </p:nvSpPr>
        <p:spPr>
          <a:xfrm>
            <a:off x="1645920" y="822960"/>
            <a:ext cx="9800000" cy="305212"/>
          </a:xfrm>
          <a:prstGeom prst="rect">
            <a:avLst/>
          </a:prstGeom>
        </p:spPr>
        <p:txBody>
          <a:bodyPr wrap="square" lIns="0" tIns="0" rIns="0" bIns="0" rtlCol="0" anchor="t">
            <a:spAutoFit/>
          </a:bodyPr>
          <a:lstStyle/>
          <a:p>
            <a:pPr algn="l">
              <a:lnSpc>
                <a:spcPts val="2200"/>
              </a:lnSpc>
            </a:pPr>
            <a:r>
              <a:rPr lang="en-US" sz="2800" b="1" spc="100" dirty="0">
                <a:solidFill>
                  <a:srgbClr val="1B75A3"/>
                </a:solidFill>
                <a:latin typeface="Source Sans Pro"/>
                <a:ea typeface="Source Sans Pro"/>
                <a:cs typeface="Source Sans Pro"/>
                <a:sym typeface="Source Sans Pro"/>
              </a:rPr>
              <a:t>CASE STUDY: INVALID REVALIDATION</a:t>
            </a:r>
          </a:p>
        </p:txBody>
      </p:sp>
      <p:pic>
        <p:nvPicPr>
          <p:cNvPr id="201" name="Google Shape;200;p18" descr="image.png"/>
          <p:cNvPicPr preferRelativeResize="0"/>
          <p:nvPr/>
        </p:nvPicPr>
        <p:blipFill rotWithShape="1">
          <a:blip r:embed="rId7">
            <a:alphaModFix/>
          </a:blip>
          <a:stretch/>
        </p:blipFill>
        <p:spPr>
          <a:xfrm>
            <a:off x="2197311" y="3776234"/>
            <a:ext cx="378321" cy="390144"/>
          </a:xfrm>
          <a:prstGeom prst="rect">
            <a:avLst/>
          </a:prstGeom>
          <a:noFill/>
          <a:ln>
            <a:noFill/>
          </a:ln>
        </p:spPr>
      </p:pic>
      <p:pic>
        <p:nvPicPr>
          <p:cNvPr id="202" name="Google Shape;201;p18" descr="image.png"/>
          <p:cNvPicPr preferRelativeResize="0"/>
          <p:nvPr/>
        </p:nvPicPr>
        <p:blipFill rotWithShape="1">
          <a:blip r:embed="rId7">
            <a:alphaModFix/>
          </a:blip>
          <a:stretch/>
        </p:blipFill>
        <p:spPr>
          <a:xfrm>
            <a:off x="2197311" y="5044202"/>
            <a:ext cx="378321" cy="390144"/>
          </a:xfrm>
          <a:prstGeom prst="rect">
            <a:avLst/>
          </a:prstGeom>
          <a:noFill/>
          <a:ln>
            <a:noFill/>
          </a:ln>
        </p:spPr>
      </p:pic>
      <p:pic>
        <p:nvPicPr>
          <p:cNvPr id="203" name="Google Shape;202;p18" descr="image.png"/>
          <p:cNvPicPr preferRelativeResize="0"/>
          <p:nvPr/>
        </p:nvPicPr>
        <p:blipFill rotWithShape="1">
          <a:blip r:embed="rId8">
            <a:alphaModFix/>
          </a:blip>
          <a:stretch/>
        </p:blipFill>
        <p:spPr>
          <a:xfrm>
            <a:off x="2197311" y="6312170"/>
            <a:ext cx="378321" cy="390144"/>
          </a:xfrm>
          <a:prstGeom prst="rect">
            <a:avLst/>
          </a:prstGeom>
          <a:noFill/>
          <a:ln>
            <a:noFill/>
          </a:ln>
        </p:spPr>
      </p:pic>
      <p:pic>
        <p:nvPicPr>
          <p:cNvPr id="206" name="Google Shape;205;p18" descr="image.png"/>
          <p:cNvPicPr preferRelativeResize="0"/>
          <p:nvPr/>
        </p:nvPicPr>
        <p:blipFill rotWithShape="1">
          <a:blip r:embed="rId9">
            <a:alphaModFix/>
          </a:blip>
          <a:stretch/>
        </p:blipFill>
        <p:spPr>
          <a:xfrm>
            <a:off x="2294673" y="3873770"/>
            <a:ext cx="183597" cy="195072"/>
          </a:xfrm>
          <a:prstGeom prst="rect">
            <a:avLst/>
          </a:prstGeom>
          <a:noFill/>
          <a:ln>
            <a:noFill/>
          </a:ln>
        </p:spPr>
      </p:pic>
      <p:pic>
        <p:nvPicPr>
          <p:cNvPr id="207" name="Google Shape;206;p18" descr="image.png"/>
          <p:cNvPicPr preferRelativeResize="0"/>
          <p:nvPr/>
        </p:nvPicPr>
        <p:blipFill rotWithShape="1">
          <a:blip r:embed="rId10">
            <a:alphaModFix/>
          </a:blip>
          <a:stretch/>
        </p:blipFill>
        <p:spPr>
          <a:xfrm>
            <a:off x="2317623" y="5141738"/>
            <a:ext cx="137697" cy="195072"/>
          </a:xfrm>
          <a:prstGeom prst="rect">
            <a:avLst/>
          </a:prstGeom>
          <a:noFill/>
          <a:ln>
            <a:noFill/>
          </a:ln>
        </p:spPr>
      </p:pic>
      <p:pic>
        <p:nvPicPr>
          <p:cNvPr id="208" name="Google Shape;207;p18" descr="image.png"/>
          <p:cNvPicPr preferRelativeResize="0"/>
          <p:nvPr/>
        </p:nvPicPr>
        <p:blipFill rotWithShape="1">
          <a:blip r:embed="rId11">
            <a:alphaModFix/>
          </a:blip>
          <a:stretch/>
        </p:blipFill>
        <p:spPr>
          <a:xfrm>
            <a:off x="2317623" y="6409706"/>
            <a:ext cx="137697" cy="195072"/>
          </a:xfrm>
          <a:prstGeom prst="rect">
            <a:avLst/>
          </a:prstGeom>
          <a:noFill/>
          <a:ln>
            <a:noFill/>
          </a:ln>
        </p:spPr>
      </p:pic>
      <p:sp>
        <p:nvSpPr>
          <p:cNvPr id="211" name="Google Shape;210;p18"/>
          <p:cNvSpPr txBox="1"/>
          <p:nvPr/>
        </p:nvSpPr>
        <p:spPr>
          <a:xfrm>
            <a:off x="1526175" y="2264690"/>
            <a:ext cx="5075750" cy="129266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b="0" i="0" u="none" strike="noStrike" cap="none" dirty="0">
                <a:solidFill>
                  <a:srgbClr val="475569"/>
                </a:solidFill>
                <a:latin typeface="Source Sans Pro"/>
                <a:ea typeface="Source Sans Pro"/>
                <a:cs typeface="Source Sans Pro"/>
                <a:sym typeface="Source Sans Pro"/>
              </a:rPr>
              <a:t>Why this specific "Out As Shown" determination was revalidated in error.</a:t>
            </a:r>
            <a:endParaRPr sz="2800" dirty="0"/>
          </a:p>
        </p:txBody>
      </p:sp>
      <p:sp>
        <p:nvSpPr>
          <p:cNvPr id="214" name="Google Shape;213;p18"/>
          <p:cNvSpPr txBox="1"/>
          <p:nvPr/>
        </p:nvSpPr>
        <p:spPr>
          <a:xfrm>
            <a:off x="2825384" y="3751850"/>
            <a:ext cx="5520883"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a:solidFill>
                  <a:srgbClr val="0F172A"/>
                </a:solidFill>
                <a:latin typeface="Source Sans Pro"/>
                <a:ea typeface="Source Sans Pro"/>
                <a:cs typeface="Source Sans Pro"/>
                <a:sym typeface="Source Sans Pro"/>
              </a:rPr>
              <a:t>The Error</a:t>
            </a:r>
            <a:endParaRPr/>
          </a:p>
        </p:txBody>
      </p:sp>
      <p:sp>
        <p:nvSpPr>
          <p:cNvPr id="215" name="Google Shape;214;p18"/>
          <p:cNvSpPr txBox="1"/>
          <p:nvPr/>
        </p:nvSpPr>
        <p:spPr>
          <a:xfrm>
            <a:off x="2825384" y="4117610"/>
            <a:ext cx="4346668"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dirty="0">
                <a:solidFill>
                  <a:srgbClr val="475569"/>
                </a:solidFill>
                <a:latin typeface="Source Sans Pro"/>
                <a:ea typeface="Source Sans Pro"/>
                <a:cs typeface="Source Sans Pro"/>
                <a:sym typeface="Source Sans Pro"/>
              </a:rPr>
              <a:t>OAS erroneously included in official revalidation list.</a:t>
            </a:r>
            <a:endParaRPr sz="2000" dirty="0"/>
          </a:p>
        </p:txBody>
      </p:sp>
      <p:sp>
        <p:nvSpPr>
          <p:cNvPr id="216" name="Google Shape;215;p18"/>
          <p:cNvSpPr txBox="1"/>
          <p:nvPr/>
        </p:nvSpPr>
        <p:spPr>
          <a:xfrm>
            <a:off x="2825384" y="5019818"/>
            <a:ext cx="5520883"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a:solidFill>
                  <a:srgbClr val="0F172A"/>
                </a:solidFill>
                <a:latin typeface="Source Sans Pro"/>
                <a:ea typeface="Source Sans Pro"/>
                <a:cs typeface="Source Sans Pro"/>
                <a:sym typeface="Source Sans Pro"/>
              </a:rPr>
              <a:t>The Evidence</a:t>
            </a:r>
            <a:endParaRPr/>
          </a:p>
        </p:txBody>
      </p:sp>
      <p:sp>
        <p:nvSpPr>
          <p:cNvPr id="217" name="Google Shape;216;p18"/>
          <p:cNvSpPr txBox="1"/>
          <p:nvPr/>
        </p:nvSpPr>
        <p:spPr>
          <a:xfrm>
            <a:off x="2825384" y="5385578"/>
            <a:ext cx="4346668"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dirty="0">
                <a:solidFill>
                  <a:srgbClr val="475569"/>
                </a:solidFill>
                <a:latin typeface="Source Sans Pro"/>
                <a:ea typeface="Source Sans Pro"/>
                <a:cs typeface="Source Sans Pro"/>
                <a:sym typeface="Source Sans Pro"/>
              </a:rPr>
              <a:t>Original LOMA table contains zero elevation data.</a:t>
            </a:r>
            <a:endParaRPr sz="2000" dirty="0"/>
          </a:p>
        </p:txBody>
      </p:sp>
      <p:sp>
        <p:nvSpPr>
          <p:cNvPr id="218" name="Google Shape;217;p18"/>
          <p:cNvSpPr txBox="1"/>
          <p:nvPr/>
        </p:nvSpPr>
        <p:spPr>
          <a:xfrm>
            <a:off x="2825384" y="6287786"/>
            <a:ext cx="5520883"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a:solidFill>
                  <a:srgbClr val="0F172A"/>
                </a:solidFill>
                <a:latin typeface="Source Sans Pro"/>
                <a:ea typeface="Source Sans Pro"/>
                <a:cs typeface="Source Sans Pro"/>
                <a:sym typeface="Source Sans Pro"/>
              </a:rPr>
              <a:t>The Verdict</a:t>
            </a:r>
            <a:endParaRPr/>
          </a:p>
        </p:txBody>
      </p:sp>
      <p:sp>
        <p:nvSpPr>
          <p:cNvPr id="219" name="Google Shape;218;p18"/>
          <p:cNvSpPr txBox="1"/>
          <p:nvPr/>
        </p:nvSpPr>
        <p:spPr>
          <a:xfrm>
            <a:off x="2825384" y="6653546"/>
            <a:ext cx="4346668"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dirty="0">
                <a:solidFill>
                  <a:srgbClr val="475569"/>
                </a:solidFill>
                <a:latin typeface="Source Sans Pro"/>
                <a:ea typeface="Source Sans Pro"/>
                <a:cs typeface="Source Sans Pro"/>
                <a:sym typeface="Source Sans Pro"/>
              </a:rPr>
              <a:t>Cannot mathematically verify LAG exceeds BFE.</a:t>
            </a:r>
            <a:endParaRPr sz="2000" dirty="0"/>
          </a:p>
        </p:txBody>
      </p:sp>
      <p:sp>
        <p:nvSpPr>
          <p:cNvPr id="220" name="Google Shape;195;p18"/>
          <p:cNvSpPr/>
          <p:nvPr/>
        </p:nvSpPr>
        <p:spPr>
          <a:xfrm>
            <a:off x="8312750" y="1845066"/>
            <a:ext cx="7466666" cy="700000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70" b="0" i="0" u="none" strike="noStrike" cap="none">
              <a:solidFill>
                <a:schemeClr val="dk1"/>
              </a:solidFill>
              <a:latin typeface="Calibri"/>
              <a:ea typeface="Calibri"/>
              <a:cs typeface="Calibri"/>
              <a:sym typeface="Calibri"/>
            </a:endParaRPr>
          </a:p>
        </p:txBody>
      </p:sp>
      <p:pic>
        <p:nvPicPr>
          <p:cNvPr id="225" name="Google Shape;203;p18" descr="image.png"/>
          <p:cNvPicPr preferRelativeResize="0"/>
          <p:nvPr/>
        </p:nvPicPr>
        <p:blipFill rotWithShape="1">
          <a:blip r:embed="rId12">
            <a:alphaModFix/>
          </a:blip>
          <a:stretch/>
        </p:blipFill>
        <p:spPr>
          <a:xfrm>
            <a:off x="7924800" y="2530456"/>
            <a:ext cx="8250613" cy="2691117"/>
          </a:xfrm>
          <a:prstGeom prst="rect">
            <a:avLst/>
          </a:prstGeom>
          <a:noFill/>
          <a:ln>
            <a:noFill/>
          </a:ln>
        </p:spPr>
      </p:pic>
      <p:pic>
        <p:nvPicPr>
          <p:cNvPr id="226" name="Google Shape;204;p18" descr="image.png"/>
          <p:cNvPicPr preferRelativeResize="0"/>
          <p:nvPr/>
        </p:nvPicPr>
        <p:blipFill rotWithShape="1">
          <a:blip r:embed="rId13">
            <a:alphaModFix/>
          </a:blip>
          <a:stretch/>
        </p:blipFill>
        <p:spPr>
          <a:xfrm>
            <a:off x="7582458" y="5745599"/>
            <a:ext cx="8876742" cy="2895343"/>
          </a:xfrm>
          <a:prstGeom prst="rect">
            <a:avLst/>
          </a:prstGeom>
          <a:noFill/>
          <a:ln>
            <a:noFill/>
          </a:ln>
        </p:spPr>
      </p:pic>
      <p:sp>
        <p:nvSpPr>
          <p:cNvPr id="227" name="Google Shape;211;p18"/>
          <p:cNvSpPr txBox="1"/>
          <p:nvPr/>
        </p:nvSpPr>
        <p:spPr>
          <a:xfrm>
            <a:off x="8393667" y="2111872"/>
            <a:ext cx="707777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a:solidFill>
                  <a:srgbClr val="334155"/>
                </a:solidFill>
                <a:latin typeface="Source Sans Pro"/>
                <a:ea typeface="Source Sans Pro"/>
                <a:cs typeface="Source Sans Pro"/>
                <a:sym typeface="Source Sans Pro"/>
              </a:rPr>
              <a:t>1. REVALIDATION LETTER (EXCERPT)</a:t>
            </a:r>
            <a:endParaRPr dirty="0"/>
          </a:p>
        </p:txBody>
      </p:sp>
      <p:sp>
        <p:nvSpPr>
          <p:cNvPr id="228" name="Google Shape;212;p18"/>
          <p:cNvSpPr txBox="1"/>
          <p:nvPr/>
        </p:nvSpPr>
        <p:spPr>
          <a:xfrm>
            <a:off x="8428241" y="5422244"/>
            <a:ext cx="707777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a:solidFill>
                  <a:srgbClr val="334155"/>
                </a:solidFill>
                <a:latin typeface="Source Sans Pro"/>
                <a:ea typeface="Source Sans Pro"/>
                <a:cs typeface="Source Sans Pro"/>
                <a:sym typeface="Source Sans Pro"/>
              </a:rPr>
              <a:t>2. ORIGINAL LOMA-OAS (BLANK ELEVATIONS)</a:t>
            </a:r>
            <a:endParaRPr dirty="0"/>
          </a:p>
        </p:txBody>
      </p:sp>
    </p:spTree>
    <p:extLst>
      <p:ext uri="{BB962C8B-B14F-4D97-AF65-F5344CB8AC3E}">
        <p14:creationId xmlns:p14="http://schemas.microsoft.com/office/powerpoint/2010/main" val="915102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D2B0-0776-96C3-C047-4E02234A7712}"/>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BFCA7D26-5F16-B770-BECA-65821D0D778F}"/>
              </a:ext>
            </a:extLst>
          </p:cNvPr>
          <p:cNvSpPr/>
          <p:nvPr/>
        </p:nvSpPr>
        <p:spPr>
          <a:xfrm rot="-5400000" flipH="1">
            <a:off x="11976135" y="-2886128"/>
            <a:ext cx="7350062" cy="5273669"/>
          </a:xfrm>
          <a:custGeom>
            <a:avLst/>
            <a:gdLst/>
            <a:ahLst/>
            <a:cxnLst/>
            <a:rect l="l" t="t" r="r" b="b"/>
            <a:pathLst>
              <a:path w="7350062" h="5273669">
                <a:moveTo>
                  <a:pt x="7350061" y="0"/>
                </a:moveTo>
                <a:lnTo>
                  <a:pt x="0" y="0"/>
                </a:lnTo>
                <a:lnTo>
                  <a:pt x="0" y="5273669"/>
                </a:lnTo>
                <a:lnTo>
                  <a:pt x="7350061" y="5273669"/>
                </a:lnTo>
                <a:lnTo>
                  <a:pt x="735006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9B00A45D-7B4E-DE00-E19A-F7CF23B2DDE7}"/>
              </a:ext>
            </a:extLst>
          </p:cNvPr>
          <p:cNvSpPr/>
          <p:nvPr/>
        </p:nvSpPr>
        <p:spPr>
          <a:xfrm>
            <a:off x="15121170"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D6ACEA22-046F-BCEB-1053-056ED074720A}"/>
              </a:ext>
            </a:extLst>
          </p:cNvPr>
          <p:cNvSpPr/>
          <p:nvPr/>
        </p:nvSpPr>
        <p:spPr>
          <a:xfrm>
            <a:off x="14336443" y="863299"/>
            <a:ext cx="658246" cy="658246"/>
          </a:xfrm>
          <a:custGeom>
            <a:avLst/>
            <a:gdLst/>
            <a:ahLst/>
            <a:cxnLst/>
            <a:rect l="l" t="t" r="r" b="b"/>
            <a:pathLst>
              <a:path w="658246" h="658246">
                <a:moveTo>
                  <a:pt x="0" y="0"/>
                </a:moveTo>
                <a:lnTo>
                  <a:pt x="658245" y="0"/>
                </a:lnTo>
                <a:lnTo>
                  <a:pt x="658245"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45EAA617-2847-E256-918E-B2B2CDA50733}"/>
              </a:ext>
            </a:extLst>
          </p:cNvPr>
          <p:cNvSpPr/>
          <p:nvPr/>
        </p:nvSpPr>
        <p:spPr>
          <a:xfrm>
            <a:off x="2084439" y="2818480"/>
            <a:ext cx="913619" cy="840529"/>
          </a:xfrm>
          <a:custGeom>
            <a:avLst/>
            <a:gdLst/>
            <a:ahLst/>
            <a:cxnLst/>
            <a:rect l="l" t="t" r="r" b="b"/>
            <a:pathLst>
              <a:path w="913619" h="840529">
                <a:moveTo>
                  <a:pt x="0" y="0"/>
                </a:moveTo>
                <a:lnTo>
                  <a:pt x="913619" y="0"/>
                </a:lnTo>
                <a:lnTo>
                  <a:pt x="913619" y="840529"/>
                </a:lnTo>
                <a:lnTo>
                  <a:pt x="0" y="84052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a:extLst>
              <a:ext uri="{FF2B5EF4-FFF2-40B4-BE49-F238E27FC236}">
                <a16:creationId xmlns:a16="http://schemas.microsoft.com/office/drawing/2014/main" id="{4ADE3B92-7CD3-2322-2E5C-0F018D7D5113}"/>
              </a:ext>
            </a:extLst>
          </p:cNvPr>
          <p:cNvSpPr/>
          <p:nvPr/>
        </p:nvSpPr>
        <p:spPr>
          <a:xfrm>
            <a:off x="2049843" y="7511845"/>
            <a:ext cx="982811" cy="982811"/>
          </a:xfrm>
          <a:custGeom>
            <a:avLst/>
            <a:gdLst/>
            <a:ahLst/>
            <a:cxnLst/>
            <a:rect l="l" t="t" r="r" b="b"/>
            <a:pathLst>
              <a:path w="982811" h="982811">
                <a:moveTo>
                  <a:pt x="0" y="0"/>
                </a:moveTo>
                <a:lnTo>
                  <a:pt x="982811" y="0"/>
                </a:lnTo>
                <a:lnTo>
                  <a:pt x="982811" y="982810"/>
                </a:lnTo>
                <a:lnTo>
                  <a:pt x="0" y="9828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TextBox 18">
            <a:extLst>
              <a:ext uri="{FF2B5EF4-FFF2-40B4-BE49-F238E27FC236}">
                <a16:creationId xmlns:a16="http://schemas.microsoft.com/office/drawing/2014/main" id="{1A90DE63-ED07-ED95-5752-5ED7F4C4ABBC}"/>
              </a:ext>
            </a:extLst>
          </p:cNvPr>
          <p:cNvSpPr txBox="1"/>
          <p:nvPr/>
        </p:nvSpPr>
        <p:spPr>
          <a:xfrm>
            <a:off x="1645920" y="1325880"/>
            <a:ext cx="10000000" cy="615553"/>
          </a:xfrm>
          <a:prstGeom prst="rect">
            <a:avLst/>
          </a:prstGeom>
        </p:spPr>
        <p:txBody>
          <a:bodyPr wrap="square" lIns="0" tIns="0" rIns="0" bIns="0" rtlCol="0" anchor="t">
            <a:spAutoFit/>
          </a:bodyPr>
          <a:lstStyle/>
          <a:p>
            <a:pPr algn="l">
              <a:lnSpc>
                <a:spcPts val="4800"/>
              </a:lnSpc>
              <a:spcBef>
                <a:spcPct val="0"/>
              </a:spcBef>
            </a:pPr>
            <a:r>
              <a:rPr lang="en-US" sz="4000" b="1">
                <a:solidFill>
                  <a:srgbClr val="1B75A3"/>
                </a:solidFill>
                <a:latin typeface="Poppins Bold"/>
                <a:ea typeface="Poppins Bold"/>
                <a:cs typeface="Poppins Bold"/>
                <a:sym typeface="Poppins Bold"/>
              </a:rPr>
              <a:t>Validating an OAS LOMA</a:t>
            </a:r>
          </a:p>
        </p:txBody>
      </p:sp>
      <p:grpSp>
        <p:nvGrpSpPr>
          <p:cNvPr id="27" name="Group 27">
            <a:extLst>
              <a:ext uri="{FF2B5EF4-FFF2-40B4-BE49-F238E27FC236}">
                <a16:creationId xmlns:a16="http://schemas.microsoft.com/office/drawing/2014/main" id="{831A9233-6CE5-5529-3BCF-6C35873B1967}"/>
              </a:ext>
            </a:extLst>
          </p:cNvPr>
          <p:cNvGrpSpPr/>
          <p:nvPr/>
        </p:nvGrpSpPr>
        <p:grpSpPr>
          <a:xfrm>
            <a:off x="0" y="10047028"/>
            <a:ext cx="18288000" cy="239972"/>
            <a:chOff x="0" y="0"/>
            <a:chExt cx="4816593" cy="63202"/>
          </a:xfrm>
        </p:grpSpPr>
        <p:sp>
          <p:nvSpPr>
            <p:cNvPr id="28" name="Freeform 28">
              <a:extLst>
                <a:ext uri="{FF2B5EF4-FFF2-40B4-BE49-F238E27FC236}">
                  <a16:creationId xmlns:a16="http://schemas.microsoft.com/office/drawing/2014/main" id="{61E9E4C9-F3EE-9CA5-C16C-707E4C0C23A1}"/>
                </a:ext>
              </a:extLst>
            </p:cNvPr>
            <p:cNvSpPr/>
            <p:nvPr/>
          </p:nvSpPr>
          <p:spPr>
            <a:xfrm>
              <a:off x="0" y="0"/>
              <a:ext cx="4816592" cy="63202"/>
            </a:xfrm>
            <a:custGeom>
              <a:avLst/>
              <a:gdLst/>
              <a:ahLst/>
              <a:cxnLst/>
              <a:rect l="l" t="t" r="r" b="b"/>
              <a:pathLst>
                <a:path w="4816592" h="63202">
                  <a:moveTo>
                    <a:pt x="0" y="0"/>
                  </a:moveTo>
                  <a:lnTo>
                    <a:pt x="4816592" y="0"/>
                  </a:lnTo>
                  <a:lnTo>
                    <a:pt x="4816592" y="63202"/>
                  </a:lnTo>
                  <a:lnTo>
                    <a:pt x="0" y="63202"/>
                  </a:lnTo>
                  <a:close/>
                </a:path>
              </a:pathLst>
            </a:custGeom>
            <a:solidFill>
              <a:srgbClr val="1B75A3"/>
            </a:solidFill>
          </p:spPr>
          <p:txBody>
            <a:bodyPr/>
            <a:lstStyle/>
            <a:p>
              <a:endParaRPr lang="en-US"/>
            </a:p>
          </p:txBody>
        </p:sp>
        <p:sp>
          <p:nvSpPr>
            <p:cNvPr id="29" name="TextBox 29">
              <a:extLst>
                <a:ext uri="{FF2B5EF4-FFF2-40B4-BE49-F238E27FC236}">
                  <a16:creationId xmlns:a16="http://schemas.microsoft.com/office/drawing/2014/main" id="{57169BC0-3C77-621D-68E6-B70A8DE3C58E}"/>
                </a:ext>
              </a:extLst>
            </p:cNvPr>
            <p:cNvSpPr txBox="1"/>
            <p:nvPr/>
          </p:nvSpPr>
          <p:spPr>
            <a:xfrm>
              <a:off x="0" y="-38100"/>
              <a:ext cx="4816593" cy="101302"/>
            </a:xfrm>
            <a:prstGeom prst="rect">
              <a:avLst/>
            </a:prstGeom>
          </p:spPr>
          <p:txBody>
            <a:bodyPr lIns="50800" tIns="50800" rIns="50800" bIns="50800" rtlCol="0" anchor="ctr"/>
            <a:lstStyle/>
            <a:p>
              <a:pPr algn="ctr">
                <a:lnSpc>
                  <a:spcPts val="2500"/>
                </a:lnSpc>
              </a:pPr>
              <a:endParaRPr/>
            </a:p>
          </p:txBody>
        </p:sp>
      </p:grpSp>
      <p:pic>
        <p:nvPicPr>
          <p:cNvPr id="4" name="Picture 3" descr="A logo on a black background&#10;&#10;Description automatically generated">
            <a:extLst>
              <a:ext uri="{FF2B5EF4-FFF2-40B4-BE49-F238E27FC236}">
                <a16:creationId xmlns:a16="http://schemas.microsoft.com/office/drawing/2014/main" id="{4ED00A10-BAB6-90ED-0DD4-16CC6C3DA5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275" y="8769772"/>
            <a:ext cx="2798712" cy="1125817"/>
          </a:xfrm>
          <a:prstGeom prst="rect">
            <a:avLst/>
          </a:prstGeom>
        </p:spPr>
      </p:pic>
      <p:sp>
        <p:nvSpPr>
          <p:cNvPr id="30" name="Kicker"/>
          <p:cNvSpPr txBox="1"/>
          <p:nvPr/>
        </p:nvSpPr>
        <p:spPr>
          <a:xfrm>
            <a:off x="1645920" y="822960"/>
            <a:ext cx="9800000" cy="305212"/>
          </a:xfrm>
          <a:prstGeom prst="rect">
            <a:avLst/>
          </a:prstGeom>
        </p:spPr>
        <p:txBody>
          <a:bodyPr wrap="square" lIns="0" tIns="0" rIns="0" bIns="0" rtlCol="0" anchor="t">
            <a:spAutoFit/>
          </a:bodyPr>
          <a:lstStyle/>
          <a:p>
            <a:pPr algn="l">
              <a:lnSpc>
                <a:spcPts val="2200"/>
              </a:lnSpc>
            </a:pPr>
            <a:r>
              <a:rPr lang="en-US" sz="2800" b="1" spc="100" dirty="0">
                <a:solidFill>
                  <a:srgbClr val="1B75A3"/>
                </a:solidFill>
                <a:latin typeface="Source Sans Pro"/>
                <a:ea typeface="Source Sans Pro"/>
                <a:cs typeface="Source Sans Pro"/>
                <a:sym typeface="Source Sans Pro"/>
              </a:rPr>
              <a:t>CASE STUDY: OAS REVALIDATION</a:t>
            </a:r>
          </a:p>
        </p:txBody>
      </p:sp>
      <p:pic>
        <p:nvPicPr>
          <p:cNvPr id="229" name="Google Shape;228;p19" descr="image.png"/>
          <p:cNvPicPr preferRelativeResize="0"/>
          <p:nvPr/>
        </p:nvPicPr>
        <p:blipFill rotWithShape="1">
          <a:blip r:embed="rId7">
            <a:alphaModFix/>
          </a:blip>
          <a:stretch/>
        </p:blipFill>
        <p:spPr>
          <a:xfrm>
            <a:off x="2197311" y="4083322"/>
            <a:ext cx="378321" cy="390144"/>
          </a:xfrm>
          <a:prstGeom prst="rect">
            <a:avLst/>
          </a:prstGeom>
          <a:noFill/>
          <a:ln>
            <a:noFill/>
          </a:ln>
        </p:spPr>
      </p:pic>
      <p:pic>
        <p:nvPicPr>
          <p:cNvPr id="230" name="Google Shape;229;p19" descr="image.png"/>
          <p:cNvPicPr preferRelativeResize="0"/>
          <p:nvPr/>
        </p:nvPicPr>
        <p:blipFill rotWithShape="1">
          <a:blip r:embed="rId7">
            <a:alphaModFix/>
          </a:blip>
          <a:stretch/>
        </p:blipFill>
        <p:spPr>
          <a:xfrm>
            <a:off x="2197311" y="5351290"/>
            <a:ext cx="378321" cy="390144"/>
          </a:xfrm>
          <a:prstGeom prst="rect">
            <a:avLst/>
          </a:prstGeom>
          <a:noFill/>
          <a:ln>
            <a:noFill/>
          </a:ln>
        </p:spPr>
      </p:pic>
      <p:pic>
        <p:nvPicPr>
          <p:cNvPr id="231" name="Google Shape;230;p19" descr="image.png"/>
          <p:cNvPicPr preferRelativeResize="0"/>
          <p:nvPr/>
        </p:nvPicPr>
        <p:blipFill rotWithShape="1">
          <a:blip r:embed="rId8">
            <a:alphaModFix/>
          </a:blip>
          <a:stretch/>
        </p:blipFill>
        <p:spPr>
          <a:xfrm>
            <a:off x="2197311" y="6619258"/>
            <a:ext cx="378321" cy="390144"/>
          </a:xfrm>
          <a:prstGeom prst="rect">
            <a:avLst/>
          </a:prstGeom>
          <a:noFill/>
          <a:ln>
            <a:noFill/>
          </a:ln>
        </p:spPr>
      </p:pic>
      <p:pic>
        <p:nvPicPr>
          <p:cNvPr id="234" name="Google Shape;233;p19" descr="image.png"/>
          <p:cNvPicPr preferRelativeResize="0"/>
          <p:nvPr/>
        </p:nvPicPr>
        <p:blipFill rotWithShape="1">
          <a:blip r:embed="rId9">
            <a:alphaModFix/>
          </a:blip>
          <a:stretch/>
        </p:blipFill>
        <p:spPr>
          <a:xfrm>
            <a:off x="2294673" y="4180858"/>
            <a:ext cx="183597" cy="195072"/>
          </a:xfrm>
          <a:prstGeom prst="rect">
            <a:avLst/>
          </a:prstGeom>
          <a:noFill/>
          <a:ln>
            <a:noFill/>
          </a:ln>
        </p:spPr>
      </p:pic>
      <p:pic>
        <p:nvPicPr>
          <p:cNvPr id="235" name="Google Shape;234;p19" descr="image.png"/>
          <p:cNvPicPr preferRelativeResize="0"/>
          <p:nvPr/>
        </p:nvPicPr>
        <p:blipFill rotWithShape="1">
          <a:blip r:embed="rId10">
            <a:alphaModFix/>
          </a:blip>
          <a:stretch/>
        </p:blipFill>
        <p:spPr>
          <a:xfrm>
            <a:off x="2317623" y="5448826"/>
            <a:ext cx="137697" cy="195072"/>
          </a:xfrm>
          <a:prstGeom prst="rect">
            <a:avLst/>
          </a:prstGeom>
          <a:noFill/>
          <a:ln>
            <a:noFill/>
          </a:ln>
        </p:spPr>
      </p:pic>
      <p:pic>
        <p:nvPicPr>
          <p:cNvPr id="236" name="Google Shape;235;p19" descr="image.png"/>
          <p:cNvPicPr preferRelativeResize="0"/>
          <p:nvPr/>
        </p:nvPicPr>
        <p:blipFill rotWithShape="1">
          <a:blip r:embed="rId11">
            <a:alphaModFix/>
          </a:blip>
          <a:stretch/>
        </p:blipFill>
        <p:spPr>
          <a:xfrm>
            <a:off x="2306148" y="6716794"/>
            <a:ext cx="160647" cy="195072"/>
          </a:xfrm>
          <a:prstGeom prst="rect">
            <a:avLst/>
          </a:prstGeom>
          <a:noFill/>
          <a:ln>
            <a:noFill/>
          </a:ln>
        </p:spPr>
      </p:pic>
      <p:sp>
        <p:nvSpPr>
          <p:cNvPr id="239" name="Google Shape;238;p19"/>
          <p:cNvSpPr txBox="1"/>
          <p:nvPr/>
        </p:nvSpPr>
        <p:spPr>
          <a:xfrm>
            <a:off x="1659156" y="2225583"/>
            <a:ext cx="5075750" cy="129266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00" b="0" i="0" u="none" strike="noStrike" cap="none" dirty="0">
                <a:solidFill>
                  <a:srgbClr val="475569"/>
                </a:solidFill>
                <a:latin typeface="Source Sans Pro"/>
                <a:ea typeface="Source Sans Pro"/>
                <a:cs typeface="Source Sans Pro"/>
                <a:sym typeface="Source Sans Pro"/>
              </a:rPr>
              <a:t>Why this specific "Out As Shown" determination qualifies for official revalidation</a:t>
            </a:r>
            <a:r>
              <a:rPr lang="en-US" sz="1728" b="0" i="0" u="none" strike="noStrike" cap="none" dirty="0">
                <a:solidFill>
                  <a:srgbClr val="475569"/>
                </a:solidFill>
                <a:latin typeface="Source Sans Pro"/>
                <a:ea typeface="Source Sans Pro"/>
                <a:cs typeface="Source Sans Pro"/>
                <a:sym typeface="Source Sans Pro"/>
              </a:rPr>
              <a:t>.</a:t>
            </a:r>
            <a:endParaRPr dirty="0"/>
          </a:p>
        </p:txBody>
      </p:sp>
      <p:sp>
        <p:nvSpPr>
          <p:cNvPr id="242" name="Google Shape;241;p19"/>
          <p:cNvSpPr txBox="1"/>
          <p:nvPr/>
        </p:nvSpPr>
        <p:spPr>
          <a:xfrm>
            <a:off x="2825384" y="4058938"/>
            <a:ext cx="5520883"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a:solidFill>
                  <a:srgbClr val="0F172A"/>
                </a:solidFill>
                <a:latin typeface="Source Sans Pro"/>
                <a:ea typeface="Source Sans Pro"/>
                <a:cs typeface="Source Sans Pro"/>
                <a:sym typeface="Source Sans Pro"/>
              </a:rPr>
              <a:t>The General Rule</a:t>
            </a:r>
            <a:endParaRPr/>
          </a:p>
        </p:txBody>
      </p:sp>
      <p:sp>
        <p:nvSpPr>
          <p:cNvPr id="243" name="Google Shape;242;p19"/>
          <p:cNvSpPr txBox="1"/>
          <p:nvPr/>
        </p:nvSpPr>
        <p:spPr>
          <a:xfrm>
            <a:off x="2825384" y="4424698"/>
            <a:ext cx="4346668"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dirty="0">
                <a:solidFill>
                  <a:srgbClr val="475569"/>
                </a:solidFill>
                <a:latin typeface="Source Sans Pro"/>
                <a:ea typeface="Source Sans Pro"/>
                <a:cs typeface="Source Sans Pro"/>
                <a:sym typeface="Source Sans Pro"/>
              </a:rPr>
              <a:t>Standard OAS determinations lack necessary topographic data.</a:t>
            </a:r>
            <a:endParaRPr sz="2000" dirty="0"/>
          </a:p>
        </p:txBody>
      </p:sp>
      <p:sp>
        <p:nvSpPr>
          <p:cNvPr id="244" name="Google Shape;243;p19"/>
          <p:cNvSpPr txBox="1"/>
          <p:nvPr/>
        </p:nvSpPr>
        <p:spPr>
          <a:xfrm>
            <a:off x="2825384" y="5326906"/>
            <a:ext cx="5520883"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dirty="0">
                <a:solidFill>
                  <a:srgbClr val="0F172A"/>
                </a:solidFill>
                <a:latin typeface="Source Sans Pro"/>
                <a:ea typeface="Source Sans Pro"/>
                <a:cs typeface="Source Sans Pro"/>
                <a:sym typeface="Source Sans Pro"/>
              </a:rPr>
              <a:t>The Exception</a:t>
            </a:r>
            <a:endParaRPr dirty="0"/>
          </a:p>
        </p:txBody>
      </p:sp>
      <p:sp>
        <p:nvSpPr>
          <p:cNvPr id="245" name="Google Shape;244;p19"/>
          <p:cNvSpPr txBox="1"/>
          <p:nvPr/>
        </p:nvSpPr>
        <p:spPr>
          <a:xfrm>
            <a:off x="2825384" y="5692666"/>
            <a:ext cx="4346668"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dirty="0">
                <a:solidFill>
                  <a:srgbClr val="475569"/>
                </a:solidFill>
                <a:latin typeface="Source Sans Pro"/>
                <a:ea typeface="Source Sans Pro"/>
                <a:cs typeface="Source Sans Pro"/>
                <a:sym typeface="Source Sans Pro"/>
              </a:rPr>
              <a:t>Original LOMA table explicitly logs BFE (7.6 FT) and LAG (9.7 FT).</a:t>
            </a:r>
            <a:endParaRPr sz="2000" dirty="0"/>
          </a:p>
        </p:txBody>
      </p:sp>
      <p:sp>
        <p:nvSpPr>
          <p:cNvPr id="246" name="Google Shape;245;p19"/>
          <p:cNvSpPr txBox="1"/>
          <p:nvPr/>
        </p:nvSpPr>
        <p:spPr>
          <a:xfrm>
            <a:off x="2825384" y="6594874"/>
            <a:ext cx="5520883" cy="32524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12" b="1" i="0" u="none" strike="noStrike" cap="none" dirty="0">
                <a:solidFill>
                  <a:srgbClr val="0F172A"/>
                </a:solidFill>
                <a:latin typeface="Source Sans Pro"/>
                <a:ea typeface="Source Sans Pro"/>
                <a:cs typeface="Source Sans Pro"/>
                <a:sym typeface="Source Sans Pro"/>
              </a:rPr>
              <a:t>The Verification</a:t>
            </a:r>
            <a:endParaRPr dirty="0"/>
          </a:p>
        </p:txBody>
      </p:sp>
      <p:sp>
        <p:nvSpPr>
          <p:cNvPr id="247" name="Google Shape;246;p19"/>
          <p:cNvSpPr txBox="1"/>
          <p:nvPr/>
        </p:nvSpPr>
        <p:spPr>
          <a:xfrm>
            <a:off x="2825384" y="6960634"/>
            <a:ext cx="4346668"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dirty="0">
                <a:solidFill>
                  <a:srgbClr val="475569"/>
                </a:solidFill>
                <a:latin typeface="Source Sans Pro"/>
                <a:ea typeface="Source Sans Pro"/>
                <a:cs typeface="Source Sans Pro"/>
                <a:sym typeface="Source Sans Pro"/>
              </a:rPr>
              <a:t>Recorded LAG mathematically exceeds the 1% chance BFE.</a:t>
            </a:r>
            <a:endParaRPr sz="2000" dirty="0"/>
          </a:p>
        </p:txBody>
      </p:sp>
      <p:sp>
        <p:nvSpPr>
          <p:cNvPr id="248" name="Google Shape;223;p19"/>
          <p:cNvSpPr/>
          <p:nvPr/>
        </p:nvSpPr>
        <p:spPr>
          <a:xfrm>
            <a:off x="8155596" y="2046362"/>
            <a:ext cx="7623820" cy="7059538"/>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70" b="0" i="0" u="none" strike="noStrike" cap="none" dirty="0">
              <a:solidFill>
                <a:schemeClr val="dk1"/>
              </a:solidFill>
              <a:latin typeface="Calibri"/>
              <a:ea typeface="Calibri"/>
              <a:cs typeface="Calibri"/>
              <a:sym typeface="Calibri"/>
            </a:endParaRPr>
          </a:p>
        </p:txBody>
      </p:sp>
      <p:pic>
        <p:nvPicPr>
          <p:cNvPr id="253" name="Google Shape;231;p19" descr="image.png"/>
          <p:cNvPicPr preferRelativeResize="0"/>
          <p:nvPr/>
        </p:nvPicPr>
        <p:blipFill rotWithShape="1">
          <a:blip r:embed="rId12">
            <a:alphaModFix/>
          </a:blip>
          <a:stretch/>
        </p:blipFill>
        <p:spPr>
          <a:xfrm>
            <a:off x="7735199" y="2545331"/>
            <a:ext cx="8468361" cy="2762141"/>
          </a:xfrm>
          <a:prstGeom prst="rect">
            <a:avLst/>
          </a:prstGeom>
          <a:noFill/>
          <a:ln>
            <a:noFill/>
          </a:ln>
        </p:spPr>
      </p:pic>
      <p:pic>
        <p:nvPicPr>
          <p:cNvPr id="254" name="Google Shape;232;p19" descr="image.png"/>
          <p:cNvPicPr preferRelativeResize="0"/>
          <p:nvPr/>
        </p:nvPicPr>
        <p:blipFill rotWithShape="1">
          <a:blip r:embed="rId13">
            <a:alphaModFix/>
          </a:blip>
          <a:stretch/>
        </p:blipFill>
        <p:spPr>
          <a:xfrm>
            <a:off x="7723007" y="5783018"/>
            <a:ext cx="8468361" cy="2762141"/>
          </a:xfrm>
          <a:prstGeom prst="rect">
            <a:avLst/>
          </a:prstGeom>
          <a:noFill/>
          <a:ln>
            <a:noFill/>
          </a:ln>
        </p:spPr>
      </p:pic>
      <p:sp>
        <p:nvSpPr>
          <p:cNvPr id="255" name="Google Shape;239;p19"/>
          <p:cNvSpPr txBox="1"/>
          <p:nvPr/>
        </p:nvSpPr>
        <p:spPr>
          <a:xfrm>
            <a:off x="8316050" y="2177831"/>
            <a:ext cx="707777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a:solidFill>
                  <a:srgbClr val="334155"/>
                </a:solidFill>
                <a:latin typeface="Source Sans Pro"/>
                <a:ea typeface="Source Sans Pro"/>
                <a:cs typeface="Source Sans Pro"/>
                <a:sym typeface="Source Sans Pro"/>
              </a:rPr>
              <a:t>1. REVALIDATION LETTER (EXCERPT)</a:t>
            </a:r>
            <a:endParaRPr sz="2800" dirty="0"/>
          </a:p>
        </p:txBody>
      </p:sp>
      <p:sp>
        <p:nvSpPr>
          <p:cNvPr id="256" name="Google Shape;240;p19"/>
          <p:cNvSpPr txBox="1"/>
          <p:nvPr/>
        </p:nvSpPr>
        <p:spPr>
          <a:xfrm>
            <a:off x="8355259" y="5278018"/>
            <a:ext cx="707777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a:solidFill>
                  <a:srgbClr val="334155"/>
                </a:solidFill>
                <a:latin typeface="Source Sans Pro"/>
                <a:ea typeface="Source Sans Pro"/>
                <a:cs typeface="Source Sans Pro"/>
                <a:sym typeface="Source Sans Pro"/>
              </a:rPr>
              <a:t>2. ORIGINAL LOMA-OAS (EXCERPT)</a:t>
            </a:r>
            <a:endParaRPr dirty="0"/>
          </a:p>
        </p:txBody>
      </p:sp>
    </p:spTree>
    <p:extLst>
      <p:ext uri="{BB962C8B-B14F-4D97-AF65-F5344CB8AC3E}">
        <p14:creationId xmlns:p14="http://schemas.microsoft.com/office/powerpoint/2010/main" val="915102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D2B0-0776-96C3-C047-4E02234A7712}"/>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BFCA7D26-5F16-B770-BECA-65821D0D778F}"/>
              </a:ext>
            </a:extLst>
          </p:cNvPr>
          <p:cNvSpPr/>
          <p:nvPr/>
        </p:nvSpPr>
        <p:spPr>
          <a:xfrm rot="-5400000" flipH="1">
            <a:off x="11976135" y="-2886128"/>
            <a:ext cx="7350062" cy="5273669"/>
          </a:xfrm>
          <a:custGeom>
            <a:avLst/>
            <a:gdLst/>
            <a:ahLst/>
            <a:cxnLst/>
            <a:rect l="l" t="t" r="r" b="b"/>
            <a:pathLst>
              <a:path w="7350062" h="5273669">
                <a:moveTo>
                  <a:pt x="7350061" y="0"/>
                </a:moveTo>
                <a:lnTo>
                  <a:pt x="0" y="0"/>
                </a:lnTo>
                <a:lnTo>
                  <a:pt x="0" y="5273669"/>
                </a:lnTo>
                <a:lnTo>
                  <a:pt x="7350061" y="5273669"/>
                </a:lnTo>
                <a:lnTo>
                  <a:pt x="735006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9B00A45D-7B4E-DE00-E19A-F7CF23B2DDE7}"/>
              </a:ext>
            </a:extLst>
          </p:cNvPr>
          <p:cNvSpPr/>
          <p:nvPr/>
        </p:nvSpPr>
        <p:spPr>
          <a:xfrm>
            <a:off x="15121170"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D6ACEA22-046F-BCEB-1053-056ED074720A}"/>
              </a:ext>
            </a:extLst>
          </p:cNvPr>
          <p:cNvSpPr/>
          <p:nvPr/>
        </p:nvSpPr>
        <p:spPr>
          <a:xfrm>
            <a:off x="14336443" y="863299"/>
            <a:ext cx="658246" cy="658246"/>
          </a:xfrm>
          <a:custGeom>
            <a:avLst/>
            <a:gdLst/>
            <a:ahLst/>
            <a:cxnLst/>
            <a:rect l="l" t="t" r="r" b="b"/>
            <a:pathLst>
              <a:path w="658246" h="658246">
                <a:moveTo>
                  <a:pt x="0" y="0"/>
                </a:moveTo>
                <a:lnTo>
                  <a:pt x="658245" y="0"/>
                </a:lnTo>
                <a:lnTo>
                  <a:pt x="658245"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45EAA617-2847-E256-918E-B2B2CDA50733}"/>
              </a:ext>
            </a:extLst>
          </p:cNvPr>
          <p:cNvSpPr/>
          <p:nvPr/>
        </p:nvSpPr>
        <p:spPr>
          <a:xfrm>
            <a:off x="2084439" y="2818480"/>
            <a:ext cx="913619" cy="840529"/>
          </a:xfrm>
          <a:custGeom>
            <a:avLst/>
            <a:gdLst/>
            <a:ahLst/>
            <a:cxnLst/>
            <a:rect l="l" t="t" r="r" b="b"/>
            <a:pathLst>
              <a:path w="913619" h="840529">
                <a:moveTo>
                  <a:pt x="0" y="0"/>
                </a:moveTo>
                <a:lnTo>
                  <a:pt x="913619" y="0"/>
                </a:lnTo>
                <a:lnTo>
                  <a:pt x="913619" y="840529"/>
                </a:lnTo>
                <a:lnTo>
                  <a:pt x="0" y="84052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a:extLst>
              <a:ext uri="{FF2B5EF4-FFF2-40B4-BE49-F238E27FC236}">
                <a16:creationId xmlns:a16="http://schemas.microsoft.com/office/drawing/2014/main" id="{4ADE3B92-7CD3-2322-2E5C-0F018D7D5113}"/>
              </a:ext>
            </a:extLst>
          </p:cNvPr>
          <p:cNvSpPr/>
          <p:nvPr/>
        </p:nvSpPr>
        <p:spPr>
          <a:xfrm>
            <a:off x="2049843" y="7511845"/>
            <a:ext cx="982811" cy="982811"/>
          </a:xfrm>
          <a:custGeom>
            <a:avLst/>
            <a:gdLst/>
            <a:ahLst/>
            <a:cxnLst/>
            <a:rect l="l" t="t" r="r" b="b"/>
            <a:pathLst>
              <a:path w="982811" h="982811">
                <a:moveTo>
                  <a:pt x="0" y="0"/>
                </a:moveTo>
                <a:lnTo>
                  <a:pt x="982811" y="0"/>
                </a:lnTo>
                <a:lnTo>
                  <a:pt x="982811" y="982810"/>
                </a:lnTo>
                <a:lnTo>
                  <a:pt x="0" y="9828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27" name="Group 27">
            <a:extLst>
              <a:ext uri="{FF2B5EF4-FFF2-40B4-BE49-F238E27FC236}">
                <a16:creationId xmlns:a16="http://schemas.microsoft.com/office/drawing/2014/main" id="{831A9233-6CE5-5529-3BCF-6C35873B1967}"/>
              </a:ext>
            </a:extLst>
          </p:cNvPr>
          <p:cNvGrpSpPr/>
          <p:nvPr/>
        </p:nvGrpSpPr>
        <p:grpSpPr>
          <a:xfrm>
            <a:off x="0" y="10047028"/>
            <a:ext cx="18288000" cy="239972"/>
            <a:chOff x="0" y="0"/>
            <a:chExt cx="4816593" cy="63202"/>
          </a:xfrm>
        </p:grpSpPr>
        <p:sp>
          <p:nvSpPr>
            <p:cNvPr id="28" name="Freeform 28">
              <a:extLst>
                <a:ext uri="{FF2B5EF4-FFF2-40B4-BE49-F238E27FC236}">
                  <a16:creationId xmlns:a16="http://schemas.microsoft.com/office/drawing/2014/main" id="{61E9E4C9-F3EE-9CA5-C16C-707E4C0C23A1}"/>
                </a:ext>
              </a:extLst>
            </p:cNvPr>
            <p:cNvSpPr/>
            <p:nvPr/>
          </p:nvSpPr>
          <p:spPr>
            <a:xfrm>
              <a:off x="0" y="0"/>
              <a:ext cx="4816592" cy="63202"/>
            </a:xfrm>
            <a:custGeom>
              <a:avLst/>
              <a:gdLst/>
              <a:ahLst/>
              <a:cxnLst/>
              <a:rect l="l" t="t" r="r" b="b"/>
              <a:pathLst>
                <a:path w="4816592" h="63202">
                  <a:moveTo>
                    <a:pt x="0" y="0"/>
                  </a:moveTo>
                  <a:lnTo>
                    <a:pt x="4816592" y="0"/>
                  </a:lnTo>
                  <a:lnTo>
                    <a:pt x="4816592" y="63202"/>
                  </a:lnTo>
                  <a:lnTo>
                    <a:pt x="0" y="63202"/>
                  </a:lnTo>
                  <a:close/>
                </a:path>
              </a:pathLst>
            </a:custGeom>
            <a:solidFill>
              <a:srgbClr val="1B75A3"/>
            </a:solidFill>
          </p:spPr>
          <p:txBody>
            <a:bodyPr/>
            <a:lstStyle/>
            <a:p>
              <a:endParaRPr lang="en-US"/>
            </a:p>
          </p:txBody>
        </p:sp>
        <p:sp>
          <p:nvSpPr>
            <p:cNvPr id="29" name="TextBox 29">
              <a:extLst>
                <a:ext uri="{FF2B5EF4-FFF2-40B4-BE49-F238E27FC236}">
                  <a16:creationId xmlns:a16="http://schemas.microsoft.com/office/drawing/2014/main" id="{57169BC0-3C77-621D-68E6-B70A8DE3C58E}"/>
                </a:ext>
              </a:extLst>
            </p:cNvPr>
            <p:cNvSpPr txBox="1"/>
            <p:nvPr/>
          </p:nvSpPr>
          <p:spPr>
            <a:xfrm>
              <a:off x="0" y="-38100"/>
              <a:ext cx="4816593" cy="101302"/>
            </a:xfrm>
            <a:prstGeom prst="rect">
              <a:avLst/>
            </a:prstGeom>
          </p:spPr>
          <p:txBody>
            <a:bodyPr lIns="50800" tIns="50800" rIns="50800" bIns="50800" rtlCol="0" anchor="ctr"/>
            <a:lstStyle/>
            <a:p>
              <a:pPr algn="ctr">
                <a:lnSpc>
                  <a:spcPts val="2500"/>
                </a:lnSpc>
              </a:pPr>
              <a:endParaRPr/>
            </a:p>
          </p:txBody>
        </p:sp>
      </p:grpSp>
      <p:pic>
        <p:nvPicPr>
          <p:cNvPr id="4" name="Picture 3" descr="A logo on a black background&#10;&#10;Description automatically generated">
            <a:extLst>
              <a:ext uri="{FF2B5EF4-FFF2-40B4-BE49-F238E27FC236}">
                <a16:creationId xmlns:a16="http://schemas.microsoft.com/office/drawing/2014/main" id="{4ED00A10-BAB6-90ED-0DD4-16CC6C3DA5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275" y="8769772"/>
            <a:ext cx="2798712" cy="1125817"/>
          </a:xfrm>
          <a:prstGeom prst="rect">
            <a:avLst/>
          </a:prstGeom>
        </p:spPr>
      </p:pic>
      <p:pic>
        <p:nvPicPr>
          <p:cNvPr id="30" name="Picture 4">
            <a:extLst>
              <a:ext uri="{FF2B5EF4-FFF2-40B4-BE49-F238E27FC236}">
                <a16:creationId xmlns:a16="http://schemas.microsoft.com/office/drawing/2014/main" id="{AAB977A1-BEED-A4A7-39D3-EA78F29DD033}"/>
              </a:ext>
            </a:extLst>
          </p:cNvPr>
          <p:cNvPicPr>
            <a:picLocks noChangeAspect="1"/>
          </p:cNvPicPr>
          <p:nvPr/>
        </p:nvPicPr>
        <p:blipFill>
          <a:blip r:embed="rId7"/>
          <a:srcRect l="25860" r="13203" b="2"/>
          <a:stretch>
            <a:fillRect/>
          </a:stretch>
        </p:blipFill>
        <p:spPr>
          <a:xfrm>
            <a:off x="615789" y="424118"/>
            <a:ext cx="7654540" cy="8070537"/>
          </a:xfrm>
          <a:prstGeom prst="rect">
            <a:avLst/>
          </a:prstGeom>
        </p:spPr>
      </p:pic>
      <p:pic>
        <p:nvPicPr>
          <p:cNvPr id="31" name="Picture 12">
            <a:extLst>
              <a:ext uri="{FF2B5EF4-FFF2-40B4-BE49-F238E27FC236}">
                <a16:creationId xmlns:a16="http://schemas.microsoft.com/office/drawing/2014/main" id="{2B760B39-A532-AD32-2BBA-2FE54CDCF4EA}"/>
              </a:ext>
            </a:extLst>
          </p:cNvPr>
          <p:cNvPicPr>
            <a:picLocks noChangeAspect="1"/>
          </p:cNvPicPr>
          <p:nvPr/>
        </p:nvPicPr>
        <p:blipFill>
          <a:blip r:embed="rId8"/>
          <a:stretch>
            <a:fillRect/>
          </a:stretch>
        </p:blipFill>
        <p:spPr>
          <a:xfrm>
            <a:off x="8445166" y="701080"/>
            <a:ext cx="7334249" cy="5225650"/>
          </a:xfrm>
          <a:prstGeom prst="rect">
            <a:avLst/>
          </a:prstGeom>
        </p:spPr>
      </p:pic>
      <p:pic>
        <p:nvPicPr>
          <p:cNvPr id="32" name="Picture 8">
            <a:extLst>
              <a:ext uri="{FF2B5EF4-FFF2-40B4-BE49-F238E27FC236}">
                <a16:creationId xmlns:a16="http://schemas.microsoft.com/office/drawing/2014/main" id="{B072C68D-156F-B57B-53C3-7AEAB6C4AB1E}"/>
              </a:ext>
            </a:extLst>
          </p:cNvPr>
          <p:cNvPicPr>
            <a:picLocks noChangeAspect="1"/>
          </p:cNvPicPr>
          <p:nvPr/>
        </p:nvPicPr>
        <p:blipFill>
          <a:blip r:embed="rId9"/>
          <a:stretch>
            <a:fillRect/>
          </a:stretch>
        </p:blipFill>
        <p:spPr>
          <a:xfrm>
            <a:off x="8530122" y="4297124"/>
            <a:ext cx="7249293" cy="5237613"/>
          </a:xfrm>
          <a:prstGeom prst="rect">
            <a:avLst/>
          </a:prstGeom>
        </p:spPr>
      </p:pic>
    </p:spTree>
    <p:extLst>
      <p:ext uri="{BB962C8B-B14F-4D97-AF65-F5344CB8AC3E}">
        <p14:creationId xmlns:p14="http://schemas.microsoft.com/office/powerpoint/2010/main" val="915102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D2B0-0776-96C3-C047-4E02234A7712}"/>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BFCA7D26-5F16-B770-BECA-65821D0D778F}"/>
              </a:ext>
            </a:extLst>
          </p:cNvPr>
          <p:cNvSpPr/>
          <p:nvPr/>
        </p:nvSpPr>
        <p:spPr>
          <a:xfrm rot="-5400000" flipH="1">
            <a:off x="11976135" y="-2886128"/>
            <a:ext cx="7350062" cy="5273669"/>
          </a:xfrm>
          <a:custGeom>
            <a:avLst/>
            <a:gdLst/>
            <a:ahLst/>
            <a:cxnLst/>
            <a:rect l="l" t="t" r="r" b="b"/>
            <a:pathLst>
              <a:path w="7350062" h="5273669">
                <a:moveTo>
                  <a:pt x="7350061" y="0"/>
                </a:moveTo>
                <a:lnTo>
                  <a:pt x="0" y="0"/>
                </a:lnTo>
                <a:lnTo>
                  <a:pt x="0" y="5273669"/>
                </a:lnTo>
                <a:lnTo>
                  <a:pt x="7350061" y="5273669"/>
                </a:lnTo>
                <a:lnTo>
                  <a:pt x="735006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9B00A45D-7B4E-DE00-E19A-F7CF23B2DDE7}"/>
              </a:ext>
            </a:extLst>
          </p:cNvPr>
          <p:cNvSpPr/>
          <p:nvPr/>
        </p:nvSpPr>
        <p:spPr>
          <a:xfrm>
            <a:off x="15121170"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D6ACEA22-046F-BCEB-1053-056ED074720A}"/>
              </a:ext>
            </a:extLst>
          </p:cNvPr>
          <p:cNvSpPr/>
          <p:nvPr/>
        </p:nvSpPr>
        <p:spPr>
          <a:xfrm>
            <a:off x="14336443" y="863299"/>
            <a:ext cx="658246" cy="658246"/>
          </a:xfrm>
          <a:custGeom>
            <a:avLst/>
            <a:gdLst/>
            <a:ahLst/>
            <a:cxnLst/>
            <a:rect l="l" t="t" r="r" b="b"/>
            <a:pathLst>
              <a:path w="658246" h="658246">
                <a:moveTo>
                  <a:pt x="0" y="0"/>
                </a:moveTo>
                <a:lnTo>
                  <a:pt x="658245" y="0"/>
                </a:lnTo>
                <a:lnTo>
                  <a:pt x="658245"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45EAA617-2847-E256-918E-B2B2CDA50733}"/>
              </a:ext>
            </a:extLst>
          </p:cNvPr>
          <p:cNvSpPr/>
          <p:nvPr/>
        </p:nvSpPr>
        <p:spPr>
          <a:xfrm>
            <a:off x="2084439" y="2818480"/>
            <a:ext cx="913619" cy="840529"/>
          </a:xfrm>
          <a:custGeom>
            <a:avLst/>
            <a:gdLst/>
            <a:ahLst/>
            <a:cxnLst/>
            <a:rect l="l" t="t" r="r" b="b"/>
            <a:pathLst>
              <a:path w="913619" h="840529">
                <a:moveTo>
                  <a:pt x="0" y="0"/>
                </a:moveTo>
                <a:lnTo>
                  <a:pt x="913619" y="0"/>
                </a:lnTo>
                <a:lnTo>
                  <a:pt x="913619" y="840529"/>
                </a:lnTo>
                <a:lnTo>
                  <a:pt x="0" y="84052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a:extLst>
              <a:ext uri="{FF2B5EF4-FFF2-40B4-BE49-F238E27FC236}">
                <a16:creationId xmlns:a16="http://schemas.microsoft.com/office/drawing/2014/main" id="{4ADE3B92-7CD3-2322-2E5C-0F018D7D5113}"/>
              </a:ext>
            </a:extLst>
          </p:cNvPr>
          <p:cNvSpPr/>
          <p:nvPr/>
        </p:nvSpPr>
        <p:spPr>
          <a:xfrm>
            <a:off x="2049843" y="7511845"/>
            <a:ext cx="982811" cy="982811"/>
          </a:xfrm>
          <a:custGeom>
            <a:avLst/>
            <a:gdLst/>
            <a:ahLst/>
            <a:cxnLst/>
            <a:rect l="l" t="t" r="r" b="b"/>
            <a:pathLst>
              <a:path w="982811" h="982811">
                <a:moveTo>
                  <a:pt x="0" y="0"/>
                </a:moveTo>
                <a:lnTo>
                  <a:pt x="982811" y="0"/>
                </a:lnTo>
                <a:lnTo>
                  <a:pt x="982811" y="982810"/>
                </a:lnTo>
                <a:lnTo>
                  <a:pt x="0" y="9828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TextBox 18">
            <a:extLst>
              <a:ext uri="{FF2B5EF4-FFF2-40B4-BE49-F238E27FC236}">
                <a16:creationId xmlns:a16="http://schemas.microsoft.com/office/drawing/2014/main" id="{1A90DE63-ED07-ED95-5752-5ED7F4C4ABBC}"/>
              </a:ext>
            </a:extLst>
          </p:cNvPr>
          <p:cNvSpPr txBox="1"/>
          <p:nvPr/>
        </p:nvSpPr>
        <p:spPr>
          <a:xfrm>
            <a:off x="1645920" y="1371600"/>
            <a:ext cx="13318290" cy="655564"/>
          </a:xfrm>
          <a:prstGeom prst="rect">
            <a:avLst/>
          </a:prstGeom>
        </p:spPr>
        <p:txBody>
          <a:bodyPr wrap="square" lIns="0" tIns="0" rIns="0" bIns="0" rtlCol="0" anchor="t">
            <a:spAutoFit/>
          </a:bodyPr>
          <a:lstStyle/>
          <a:p>
            <a:pPr algn="l">
              <a:lnSpc>
                <a:spcPts val="4800"/>
              </a:lnSpc>
              <a:spcBef>
                <a:spcPct val="0"/>
              </a:spcBef>
            </a:pPr>
            <a:r>
              <a:rPr lang="en-US" sz="5400" b="1">
                <a:solidFill>
                  <a:srgbClr val="1B75A3"/>
                </a:solidFill>
                <a:latin typeface="Poppins Bold"/>
                <a:ea typeface="Poppins Bold"/>
                <a:cs typeface="Poppins Bold"/>
                <a:sym typeface="Poppins Bold"/>
              </a:rPr>
              <a:t>LOMC’s: Always use the newest date!</a:t>
            </a:r>
          </a:p>
        </p:txBody>
      </p:sp>
      <p:grpSp>
        <p:nvGrpSpPr>
          <p:cNvPr id="27" name="Group 27">
            <a:extLst>
              <a:ext uri="{FF2B5EF4-FFF2-40B4-BE49-F238E27FC236}">
                <a16:creationId xmlns:a16="http://schemas.microsoft.com/office/drawing/2014/main" id="{831A9233-6CE5-5529-3BCF-6C35873B1967}"/>
              </a:ext>
            </a:extLst>
          </p:cNvPr>
          <p:cNvGrpSpPr/>
          <p:nvPr/>
        </p:nvGrpSpPr>
        <p:grpSpPr>
          <a:xfrm>
            <a:off x="0" y="10047028"/>
            <a:ext cx="18288000" cy="239972"/>
            <a:chOff x="0" y="0"/>
            <a:chExt cx="4816593" cy="63202"/>
          </a:xfrm>
        </p:grpSpPr>
        <p:sp>
          <p:nvSpPr>
            <p:cNvPr id="28" name="Freeform 28">
              <a:extLst>
                <a:ext uri="{FF2B5EF4-FFF2-40B4-BE49-F238E27FC236}">
                  <a16:creationId xmlns:a16="http://schemas.microsoft.com/office/drawing/2014/main" id="{61E9E4C9-F3EE-9CA5-C16C-707E4C0C23A1}"/>
                </a:ext>
              </a:extLst>
            </p:cNvPr>
            <p:cNvSpPr/>
            <p:nvPr/>
          </p:nvSpPr>
          <p:spPr>
            <a:xfrm>
              <a:off x="0" y="0"/>
              <a:ext cx="4816592" cy="63202"/>
            </a:xfrm>
            <a:custGeom>
              <a:avLst/>
              <a:gdLst/>
              <a:ahLst/>
              <a:cxnLst/>
              <a:rect l="l" t="t" r="r" b="b"/>
              <a:pathLst>
                <a:path w="4816592" h="63202">
                  <a:moveTo>
                    <a:pt x="0" y="0"/>
                  </a:moveTo>
                  <a:lnTo>
                    <a:pt x="4816592" y="0"/>
                  </a:lnTo>
                  <a:lnTo>
                    <a:pt x="4816592" y="63202"/>
                  </a:lnTo>
                  <a:lnTo>
                    <a:pt x="0" y="63202"/>
                  </a:lnTo>
                  <a:close/>
                </a:path>
              </a:pathLst>
            </a:custGeom>
            <a:solidFill>
              <a:srgbClr val="1B75A3"/>
            </a:solidFill>
          </p:spPr>
          <p:txBody>
            <a:bodyPr/>
            <a:lstStyle/>
            <a:p>
              <a:endParaRPr lang="en-US"/>
            </a:p>
          </p:txBody>
        </p:sp>
        <p:sp>
          <p:nvSpPr>
            <p:cNvPr id="29" name="TextBox 29">
              <a:extLst>
                <a:ext uri="{FF2B5EF4-FFF2-40B4-BE49-F238E27FC236}">
                  <a16:creationId xmlns:a16="http://schemas.microsoft.com/office/drawing/2014/main" id="{57169BC0-3C77-621D-68E6-B70A8DE3C58E}"/>
                </a:ext>
              </a:extLst>
            </p:cNvPr>
            <p:cNvSpPr txBox="1"/>
            <p:nvPr/>
          </p:nvSpPr>
          <p:spPr>
            <a:xfrm>
              <a:off x="0" y="-38100"/>
              <a:ext cx="4816593" cy="101302"/>
            </a:xfrm>
            <a:prstGeom prst="rect">
              <a:avLst/>
            </a:prstGeom>
          </p:spPr>
          <p:txBody>
            <a:bodyPr lIns="50800" tIns="50800" rIns="50800" bIns="50800" rtlCol="0" anchor="ctr"/>
            <a:lstStyle/>
            <a:p>
              <a:pPr algn="ctr">
                <a:lnSpc>
                  <a:spcPts val="2500"/>
                </a:lnSpc>
              </a:pPr>
              <a:endParaRPr/>
            </a:p>
          </p:txBody>
        </p:sp>
      </p:grpSp>
      <p:pic>
        <p:nvPicPr>
          <p:cNvPr id="4" name="Picture 3" descr="A logo on a black background&#10;&#10;Description automatically generated">
            <a:extLst>
              <a:ext uri="{FF2B5EF4-FFF2-40B4-BE49-F238E27FC236}">
                <a16:creationId xmlns:a16="http://schemas.microsoft.com/office/drawing/2014/main" id="{4ED00A10-BAB6-90ED-0DD4-16CC6C3DA5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275" y="8769772"/>
            <a:ext cx="2798712" cy="1125817"/>
          </a:xfrm>
          <a:prstGeom prst="rect">
            <a:avLst/>
          </a:prstGeom>
        </p:spPr>
      </p:pic>
      <p:pic>
        <p:nvPicPr>
          <p:cNvPr id="49" name="Picture 47">
            <a:extLst>
              <a:ext uri="{FF2B5EF4-FFF2-40B4-BE49-F238E27FC236}">
                <a16:creationId xmlns:a16="http://schemas.microsoft.com/office/drawing/2014/main" id="{654CF141-B230-2BEC-72D0-50DE4C2F1236}"/>
              </a:ext>
            </a:extLst>
          </p:cNvPr>
          <p:cNvPicPr>
            <a:picLocks noChangeAspect="1"/>
          </p:cNvPicPr>
          <p:nvPr/>
        </p:nvPicPr>
        <p:blipFill>
          <a:blip r:embed="rId7"/>
          <a:stretch>
            <a:fillRect/>
          </a:stretch>
        </p:blipFill>
        <p:spPr>
          <a:xfrm>
            <a:off x="1670357" y="2336031"/>
            <a:ext cx="6335838" cy="4862754"/>
          </a:xfrm>
          <a:prstGeom prst="rect">
            <a:avLst/>
          </a:prstGeom>
        </p:spPr>
      </p:pic>
      <p:pic>
        <p:nvPicPr>
          <p:cNvPr id="50" name="Content Placeholder 41">
            <a:extLst>
              <a:ext uri="{FF2B5EF4-FFF2-40B4-BE49-F238E27FC236}">
                <a16:creationId xmlns:a16="http://schemas.microsoft.com/office/drawing/2014/main" id="{9F8BBDC7-C3B2-3DE0-81E8-55047F3A9E4D}"/>
              </a:ext>
            </a:extLst>
          </p:cNvPr>
          <p:cNvPicPr>
            <a:picLocks noGrp="1" noChangeAspect="1"/>
          </p:cNvPicPr>
          <p:nvPr/>
        </p:nvPicPr>
        <p:blipFill>
          <a:blip r:embed="rId8"/>
          <a:stretch>
            <a:fillRect/>
          </a:stretch>
        </p:blipFill>
        <p:spPr>
          <a:xfrm>
            <a:off x="4913396" y="4543568"/>
            <a:ext cx="6844296" cy="4722562"/>
          </a:xfrm>
          <a:prstGeom prst="rect">
            <a:avLst/>
          </a:prstGeom>
        </p:spPr>
      </p:pic>
      <p:pic>
        <p:nvPicPr>
          <p:cNvPr id="54" name="Picture 52">
            <a:extLst>
              <a:ext uri="{FF2B5EF4-FFF2-40B4-BE49-F238E27FC236}">
                <a16:creationId xmlns:a16="http://schemas.microsoft.com/office/drawing/2014/main" id="{0FFF4B0D-D0FE-84D0-135E-FD1CCCC6463A}"/>
              </a:ext>
            </a:extLst>
          </p:cNvPr>
          <p:cNvPicPr>
            <a:picLocks noChangeAspect="1"/>
          </p:cNvPicPr>
          <p:nvPr/>
        </p:nvPicPr>
        <p:blipFill>
          <a:blip r:embed="rId9"/>
          <a:stretch>
            <a:fillRect/>
          </a:stretch>
        </p:blipFill>
        <p:spPr>
          <a:xfrm>
            <a:off x="9143998" y="2336031"/>
            <a:ext cx="6335839" cy="4557484"/>
          </a:xfrm>
          <a:prstGeom prst="rect">
            <a:avLst/>
          </a:prstGeom>
        </p:spPr>
      </p:pic>
    </p:spTree>
    <p:extLst>
      <p:ext uri="{BB962C8B-B14F-4D97-AF65-F5344CB8AC3E}">
        <p14:creationId xmlns:p14="http://schemas.microsoft.com/office/powerpoint/2010/main" val="915102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FFF0B-E55B-917A-698F-C175E5EF0C30}"/>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118E0C2F-34E8-8F6B-22E7-A3EB284014C7}"/>
              </a:ext>
            </a:extLst>
          </p:cNvPr>
          <p:cNvSpPr/>
          <p:nvPr/>
        </p:nvSpPr>
        <p:spPr>
          <a:xfrm rot="-5400000" flipH="1">
            <a:off x="11976135" y="-2886128"/>
            <a:ext cx="7350062" cy="5273669"/>
          </a:xfrm>
          <a:custGeom>
            <a:avLst/>
            <a:gdLst/>
            <a:ahLst/>
            <a:cxnLst/>
            <a:rect l="l" t="t" r="r" b="b"/>
            <a:pathLst>
              <a:path w="7350062" h="5273669">
                <a:moveTo>
                  <a:pt x="7350061" y="0"/>
                </a:moveTo>
                <a:lnTo>
                  <a:pt x="0" y="0"/>
                </a:lnTo>
                <a:lnTo>
                  <a:pt x="0" y="5273669"/>
                </a:lnTo>
                <a:lnTo>
                  <a:pt x="7350061" y="5273669"/>
                </a:lnTo>
                <a:lnTo>
                  <a:pt x="735006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FE25F03F-A0F8-3336-9947-6A9370EF77FB}"/>
              </a:ext>
            </a:extLst>
          </p:cNvPr>
          <p:cNvSpPr/>
          <p:nvPr/>
        </p:nvSpPr>
        <p:spPr>
          <a:xfrm>
            <a:off x="15121170" y="863299"/>
            <a:ext cx="658246" cy="658246"/>
          </a:xfrm>
          <a:custGeom>
            <a:avLst/>
            <a:gdLst/>
            <a:ahLst/>
            <a:cxnLst/>
            <a:rect l="l" t="t" r="r" b="b"/>
            <a:pathLst>
              <a:path w="658246" h="658246">
                <a:moveTo>
                  <a:pt x="0" y="0"/>
                </a:moveTo>
                <a:lnTo>
                  <a:pt x="658246" y="0"/>
                </a:lnTo>
                <a:lnTo>
                  <a:pt x="658246"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540178A3-A364-D111-6163-C974DBA1520B}"/>
              </a:ext>
            </a:extLst>
          </p:cNvPr>
          <p:cNvSpPr/>
          <p:nvPr/>
        </p:nvSpPr>
        <p:spPr>
          <a:xfrm>
            <a:off x="14336443" y="863299"/>
            <a:ext cx="658246" cy="658246"/>
          </a:xfrm>
          <a:custGeom>
            <a:avLst/>
            <a:gdLst/>
            <a:ahLst/>
            <a:cxnLst/>
            <a:rect l="l" t="t" r="r" b="b"/>
            <a:pathLst>
              <a:path w="658246" h="658246">
                <a:moveTo>
                  <a:pt x="0" y="0"/>
                </a:moveTo>
                <a:lnTo>
                  <a:pt x="658245" y="0"/>
                </a:lnTo>
                <a:lnTo>
                  <a:pt x="658245" y="658246"/>
                </a:lnTo>
                <a:lnTo>
                  <a:pt x="0" y="65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a:extLst>
              <a:ext uri="{FF2B5EF4-FFF2-40B4-BE49-F238E27FC236}">
                <a16:creationId xmlns:a16="http://schemas.microsoft.com/office/drawing/2014/main" id="{005AA088-A299-0F17-A641-3FB110F4BFBD}"/>
              </a:ext>
            </a:extLst>
          </p:cNvPr>
          <p:cNvSpPr/>
          <p:nvPr/>
        </p:nvSpPr>
        <p:spPr>
          <a:xfrm>
            <a:off x="2084439" y="2818480"/>
            <a:ext cx="913619" cy="840529"/>
          </a:xfrm>
          <a:custGeom>
            <a:avLst/>
            <a:gdLst/>
            <a:ahLst/>
            <a:cxnLst/>
            <a:rect l="l" t="t" r="r" b="b"/>
            <a:pathLst>
              <a:path w="913619" h="840529">
                <a:moveTo>
                  <a:pt x="0" y="0"/>
                </a:moveTo>
                <a:lnTo>
                  <a:pt x="913619" y="0"/>
                </a:lnTo>
                <a:lnTo>
                  <a:pt x="913619" y="840529"/>
                </a:lnTo>
                <a:lnTo>
                  <a:pt x="0" y="84052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6">
            <a:extLst>
              <a:ext uri="{FF2B5EF4-FFF2-40B4-BE49-F238E27FC236}">
                <a16:creationId xmlns:a16="http://schemas.microsoft.com/office/drawing/2014/main" id="{9C2B02CF-FC70-55DA-68E9-85B1DB5D6A8C}"/>
              </a:ext>
            </a:extLst>
          </p:cNvPr>
          <p:cNvSpPr/>
          <p:nvPr/>
        </p:nvSpPr>
        <p:spPr>
          <a:xfrm>
            <a:off x="2049843" y="7511845"/>
            <a:ext cx="982811" cy="982811"/>
          </a:xfrm>
          <a:custGeom>
            <a:avLst/>
            <a:gdLst/>
            <a:ahLst/>
            <a:cxnLst/>
            <a:rect l="l" t="t" r="r" b="b"/>
            <a:pathLst>
              <a:path w="982811" h="982811">
                <a:moveTo>
                  <a:pt x="0" y="0"/>
                </a:moveTo>
                <a:lnTo>
                  <a:pt x="982811" y="0"/>
                </a:lnTo>
                <a:lnTo>
                  <a:pt x="982811" y="982810"/>
                </a:lnTo>
                <a:lnTo>
                  <a:pt x="0" y="9828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a:extLst>
              <a:ext uri="{FF2B5EF4-FFF2-40B4-BE49-F238E27FC236}">
                <a16:creationId xmlns:a16="http://schemas.microsoft.com/office/drawing/2014/main" id="{F60A28B5-AD33-3DDE-621B-5BF17368B9E1}"/>
              </a:ext>
            </a:extLst>
          </p:cNvPr>
          <p:cNvSpPr txBox="1"/>
          <p:nvPr/>
        </p:nvSpPr>
        <p:spPr>
          <a:xfrm>
            <a:off x="5713316" y="4177562"/>
            <a:ext cx="6861363" cy="777649"/>
          </a:xfrm>
          <a:prstGeom prst="rect">
            <a:avLst/>
          </a:prstGeom>
        </p:spPr>
        <p:txBody>
          <a:bodyPr wrap="square" lIns="0" tIns="0" rIns="0" bIns="0" rtlCol="0" anchor="t">
            <a:spAutoFit/>
          </a:bodyPr>
          <a:lstStyle/>
          <a:p>
            <a:pPr marL="0" marR="0" lvl="0" indent="0" algn="l" defTabSz="914400" rtl="0" eaLnBrk="1" fontAlgn="auto" latinLnBrk="0" hangingPunct="1">
              <a:lnSpc>
                <a:spcPts val="4800"/>
              </a:lnSpc>
              <a:spcBef>
                <a:spcPct val="0"/>
              </a:spcBef>
              <a:spcAft>
                <a:spcPts val="0"/>
              </a:spcAft>
              <a:buClrTx/>
              <a:buSzTx/>
              <a:buFontTx/>
              <a:buNone/>
              <a:tabLst/>
              <a:defRPr/>
            </a:pPr>
            <a:r>
              <a:rPr kumimoji="0" lang="en-US" sz="8800" b="1" i="0" u="none" strike="noStrike" kern="1200" cap="none" spc="0" normalizeH="0" baseline="0" noProof="0" dirty="0">
                <a:ln>
                  <a:noFill/>
                </a:ln>
                <a:solidFill>
                  <a:srgbClr val="1B75A3"/>
                </a:solidFill>
                <a:effectLst/>
                <a:uLnTx/>
                <a:uFillTx/>
                <a:latin typeface="Poppins Bold"/>
                <a:ea typeface="Poppins Bold"/>
                <a:cs typeface="Poppins Bold"/>
                <a:sym typeface="Poppins Bold"/>
              </a:rPr>
              <a:t>Questions?</a:t>
            </a:r>
          </a:p>
        </p:txBody>
      </p:sp>
      <p:grpSp>
        <p:nvGrpSpPr>
          <p:cNvPr id="27" name="Group 27">
            <a:extLst>
              <a:ext uri="{FF2B5EF4-FFF2-40B4-BE49-F238E27FC236}">
                <a16:creationId xmlns:a16="http://schemas.microsoft.com/office/drawing/2014/main" id="{E96ECF43-C574-76AA-282B-CF825BA952FB}"/>
              </a:ext>
            </a:extLst>
          </p:cNvPr>
          <p:cNvGrpSpPr/>
          <p:nvPr/>
        </p:nvGrpSpPr>
        <p:grpSpPr>
          <a:xfrm>
            <a:off x="0" y="10047028"/>
            <a:ext cx="18288000" cy="239972"/>
            <a:chOff x="0" y="0"/>
            <a:chExt cx="4816593" cy="63202"/>
          </a:xfrm>
        </p:grpSpPr>
        <p:sp>
          <p:nvSpPr>
            <p:cNvPr id="28" name="Freeform 28">
              <a:extLst>
                <a:ext uri="{FF2B5EF4-FFF2-40B4-BE49-F238E27FC236}">
                  <a16:creationId xmlns:a16="http://schemas.microsoft.com/office/drawing/2014/main" id="{5ED11E0C-5736-E9A1-BB80-D7470C9BC57B}"/>
                </a:ext>
              </a:extLst>
            </p:cNvPr>
            <p:cNvSpPr/>
            <p:nvPr/>
          </p:nvSpPr>
          <p:spPr>
            <a:xfrm>
              <a:off x="0" y="0"/>
              <a:ext cx="4816592" cy="63202"/>
            </a:xfrm>
            <a:custGeom>
              <a:avLst/>
              <a:gdLst/>
              <a:ahLst/>
              <a:cxnLst/>
              <a:rect l="l" t="t" r="r" b="b"/>
              <a:pathLst>
                <a:path w="4816592" h="63202">
                  <a:moveTo>
                    <a:pt x="0" y="0"/>
                  </a:moveTo>
                  <a:lnTo>
                    <a:pt x="4816592" y="0"/>
                  </a:lnTo>
                  <a:lnTo>
                    <a:pt x="4816592" y="63202"/>
                  </a:lnTo>
                  <a:lnTo>
                    <a:pt x="0" y="63202"/>
                  </a:lnTo>
                  <a:close/>
                </a:path>
              </a:pathLst>
            </a:custGeom>
            <a:solidFill>
              <a:srgbClr val="1B75A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TextBox 29">
              <a:extLst>
                <a:ext uri="{FF2B5EF4-FFF2-40B4-BE49-F238E27FC236}">
                  <a16:creationId xmlns:a16="http://schemas.microsoft.com/office/drawing/2014/main" id="{FA60A6C6-02F1-A946-3EC0-5069B4A75073}"/>
                </a:ext>
              </a:extLst>
            </p:cNvPr>
            <p:cNvSpPr txBox="1"/>
            <p:nvPr/>
          </p:nvSpPr>
          <p:spPr>
            <a:xfrm>
              <a:off x="0" y="-38100"/>
              <a:ext cx="4816593" cy="101302"/>
            </a:xfrm>
            <a:prstGeom prst="rect">
              <a:avLst/>
            </a:prstGeom>
          </p:spPr>
          <p:txBody>
            <a:bodyPr lIns="50800" tIns="50800" rIns="50800" bIns="50800" rtlCol="0" anchor="ctr"/>
            <a:lstStyle/>
            <a:p>
              <a:pPr marL="0" marR="0" lvl="0" indent="0" algn="ctr" defTabSz="914400" rtl="0" eaLnBrk="1" fontAlgn="auto" latinLnBrk="0" hangingPunct="1">
                <a:lnSpc>
                  <a:spcPts val="25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4" name="Picture 3" descr="A logo on a black background&#10;&#10;Description automatically generated">
            <a:extLst>
              <a:ext uri="{FF2B5EF4-FFF2-40B4-BE49-F238E27FC236}">
                <a16:creationId xmlns:a16="http://schemas.microsoft.com/office/drawing/2014/main" id="{0CF4939E-D20B-2B32-57E4-DCB085382C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275" y="8769772"/>
            <a:ext cx="2798712" cy="1125817"/>
          </a:xfrm>
          <a:prstGeom prst="rect">
            <a:avLst/>
          </a:prstGeom>
        </p:spPr>
      </p:pic>
      <p:sp>
        <p:nvSpPr>
          <p:cNvPr id="3" name="Subtitle 2">
            <a:extLst>
              <a:ext uri="{FF2B5EF4-FFF2-40B4-BE49-F238E27FC236}">
                <a16:creationId xmlns:a16="http://schemas.microsoft.com/office/drawing/2014/main" id="{F65773D2-76BA-528B-DDBC-4811B8F08AE6}"/>
              </a:ext>
            </a:extLst>
          </p:cNvPr>
          <p:cNvSpPr txBox="1">
            <a:spLocks/>
          </p:cNvSpPr>
          <p:nvPr/>
        </p:nvSpPr>
        <p:spPr>
          <a:xfrm>
            <a:off x="7754930" y="7889640"/>
            <a:ext cx="8483227" cy="1902060"/>
          </a:xfrm>
          <a:prstGeom prst="rect">
            <a:avLst/>
          </a:prstGeom>
        </p:spPr>
        <p:txBody>
          <a:bodyPr vert="horz" lIns="91440" tIns="45720" rIns="91440" bIns="45720" rtlCol="0">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1" u="none" strike="noStrike" kern="1200" cap="none" spc="0" normalizeH="0" baseline="0" noProof="0" dirty="0">
                <a:ln>
                  <a:noFill/>
                </a:ln>
                <a:solidFill>
                  <a:schemeClr val="tx1">
                    <a:lumMod val="75000"/>
                    <a:lumOff val="25000"/>
                  </a:schemeClr>
                </a:solidFill>
                <a:effectLst/>
                <a:uLnTx/>
                <a:uFillTx/>
                <a:latin typeface="Calibri"/>
                <a:ea typeface="+mn-ea"/>
                <a:cs typeface="+mn-cs"/>
              </a:rPr>
              <a:t>If you’re a Certified Floodplain Manager (CFM) interested in earning 1 CE Credit for attending this webinar, please sign up for your certificate by scanning the QR code (requires Google app) or clicking the link in the Chat.</a:t>
            </a:r>
          </a:p>
        </p:txBody>
      </p:sp>
      <p:pic>
        <p:nvPicPr>
          <p:cNvPr id="11" name="Picture 10">
            <a:extLst>
              <a:ext uri="{FF2B5EF4-FFF2-40B4-BE49-F238E27FC236}">
                <a16:creationId xmlns:a16="http://schemas.microsoft.com/office/drawing/2014/main" id="{EE8139F4-F530-A564-2782-D8B5311C4BAA}"/>
              </a:ext>
            </a:extLst>
          </p:cNvPr>
          <p:cNvPicPr>
            <a:picLocks noChangeAspect="1"/>
          </p:cNvPicPr>
          <p:nvPr/>
        </p:nvPicPr>
        <p:blipFill>
          <a:blip r:embed="rId7">
            <a:extLst>
              <a:ext uri="{28A0092B-C50C-407E-A947-70E740481C1C}">
                <a14:useLocalDpi xmlns:a14="http://schemas.microsoft.com/office/drawing/2010/main" val="0"/>
              </a:ext>
            </a:extLst>
          </a:blip>
          <a:srcRect l="27241" t="26936" r="26442" b="24446"/>
          <a:stretch>
            <a:fillRect/>
          </a:stretch>
        </p:blipFill>
        <p:spPr>
          <a:xfrm>
            <a:off x="15866875" y="7962900"/>
            <a:ext cx="1394717" cy="1463995"/>
          </a:xfrm>
          <a:prstGeom prst="rect">
            <a:avLst/>
          </a:prstGeom>
        </p:spPr>
      </p:pic>
      <p:pic>
        <p:nvPicPr>
          <p:cNvPr id="5" name="Graphic 4" descr="Ribbon outline">
            <a:extLst>
              <a:ext uri="{FF2B5EF4-FFF2-40B4-BE49-F238E27FC236}">
                <a16:creationId xmlns:a16="http://schemas.microsoft.com/office/drawing/2014/main" id="{B54051D1-F180-1B2D-096A-5D02D013FE4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31494" y="7904408"/>
            <a:ext cx="812305" cy="812305"/>
          </a:xfrm>
          <a:prstGeom prst="rect">
            <a:avLst/>
          </a:prstGeom>
        </p:spPr>
      </p:pic>
    </p:spTree>
    <p:extLst>
      <p:ext uri="{BB962C8B-B14F-4D97-AF65-F5344CB8AC3E}">
        <p14:creationId xmlns:p14="http://schemas.microsoft.com/office/powerpoint/2010/main" val="838698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63644BFD-D22E-4019-B666-387DA51A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60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1934535" y="2835702"/>
            <a:ext cx="8790076" cy="3118715"/>
            <a:chOff x="6081624" y="1998368"/>
            <a:chExt cx="5613457" cy="782175"/>
          </a:xfrm>
          <a:solidFill>
            <a:schemeClr val="accent4"/>
          </a:solidFill>
        </p:grpSpPr>
        <p:sp>
          <p:nvSpPr>
            <p:cNvPr id="53" name="Rectangle 52">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 name="Rectangle 55">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292" y="699516"/>
            <a:ext cx="16667593" cy="88767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5A4BECC-6015-9B87-0FF1-2279DE0021F4}"/>
              </a:ext>
            </a:extLst>
          </p:cNvPr>
          <p:cNvPicPr>
            <a:picLocks noChangeAspect="1"/>
          </p:cNvPicPr>
          <p:nvPr/>
        </p:nvPicPr>
        <p:blipFill>
          <a:blip r:embed="rId2"/>
          <a:srcRect t="27504" r="-1" b="6238"/>
          <a:stretch>
            <a:fillRect/>
          </a:stretch>
        </p:blipFill>
        <p:spPr>
          <a:xfrm>
            <a:off x="1257300" y="1057147"/>
            <a:ext cx="15942564" cy="8160005"/>
          </a:xfrm>
          <a:prstGeom prst="rect">
            <a:avLst/>
          </a:prstGeom>
        </p:spPr>
      </p:pic>
      <p:pic>
        <p:nvPicPr>
          <p:cNvPr id="6" name="Picture 5" descr="A logo on a black background&#10;&#10;Description automatically generated">
            <a:extLst>
              <a:ext uri="{FF2B5EF4-FFF2-40B4-BE49-F238E27FC236}">
                <a16:creationId xmlns:a16="http://schemas.microsoft.com/office/drawing/2014/main" id="{2F20056A-DD72-0FCD-FDFE-13C6113253AF}"/>
              </a:ext>
            </a:extLst>
          </p:cNvPr>
          <p:cNvPicPr>
            <a:picLocks noChangeAspect="1"/>
          </p:cNvPicPr>
          <p:nvPr/>
        </p:nvPicPr>
        <p:blipFill>
          <a:blip r:embed="rId3" cstate="print">
            <a:extLst>
              <a:ext uri="{28A0092B-C50C-407E-A947-70E740481C1C}">
                <a14:useLocalDpi xmlns:a14="http://schemas.microsoft.com/office/drawing/2010/main" val="0"/>
              </a:ext>
            </a:extLst>
          </a:blip>
          <a:srcRect b="11348"/>
          <a:stretch>
            <a:fillRect/>
          </a:stretch>
        </p:blipFill>
        <p:spPr>
          <a:xfrm>
            <a:off x="1300228" y="134949"/>
            <a:ext cx="2585972" cy="922198"/>
          </a:xfrm>
          <a:prstGeom prst="rect">
            <a:avLst/>
          </a:prstGeom>
        </p:spPr>
      </p:pic>
      <p:sp>
        <p:nvSpPr>
          <p:cNvPr id="8" name="Subtitle 2">
            <a:extLst>
              <a:ext uri="{FF2B5EF4-FFF2-40B4-BE49-F238E27FC236}">
                <a16:creationId xmlns:a16="http://schemas.microsoft.com/office/drawing/2014/main" id="{4431B343-5525-C083-A10A-2E158F7043E7}"/>
              </a:ext>
            </a:extLst>
          </p:cNvPr>
          <p:cNvSpPr txBox="1">
            <a:spLocks/>
          </p:cNvSpPr>
          <p:nvPr/>
        </p:nvSpPr>
        <p:spPr>
          <a:xfrm>
            <a:off x="13570982" y="8648700"/>
            <a:ext cx="3116818" cy="419208"/>
          </a:xfrm>
          <a:prstGeom prst="rect">
            <a:avLst/>
          </a:prstGeom>
        </p:spPr>
        <p:txBody>
          <a:bodyPr vert="horz" lIns="91440" tIns="45720" rIns="91440" bIns="45720" rtlCol="0">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1" u="none" strike="noStrike" kern="1200" cap="none" spc="0" normalizeH="0" baseline="0" noProof="0" dirty="0">
                <a:ln>
                  <a:noFill/>
                </a:ln>
                <a:solidFill>
                  <a:schemeClr val="bg1"/>
                </a:solidFill>
                <a:effectLst/>
                <a:uLnTx/>
                <a:uFillTx/>
                <a:latin typeface="Calibri"/>
                <a:ea typeface="+mn-ea"/>
                <a:cs typeface="+mn-cs"/>
              </a:rPr>
              <a:t>www.NFAflood.com</a:t>
            </a:r>
          </a:p>
        </p:txBody>
      </p:sp>
    </p:spTree>
    <p:extLst>
      <p:ext uri="{BB962C8B-B14F-4D97-AF65-F5344CB8AC3E}">
        <p14:creationId xmlns:p14="http://schemas.microsoft.com/office/powerpoint/2010/main" val="16995674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25180</TotalTime>
  <Words>3990</Words>
  <Application>Microsoft Office PowerPoint</Application>
  <PresentationFormat>Custom</PresentationFormat>
  <Paragraphs>402</Paragraphs>
  <Slides>26</Slides>
  <Notes>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26</vt:i4>
      </vt:variant>
    </vt:vector>
  </HeadingPairs>
  <TitlesOfParts>
    <vt:vector size="37" baseType="lpstr">
      <vt:lpstr>Calibri</vt:lpstr>
      <vt:lpstr>Aptos</vt:lpstr>
      <vt:lpstr>Poppins Bold</vt:lpstr>
      <vt:lpstr>Source Sans Pro</vt:lpstr>
      <vt:lpstr>Inter</vt:lpstr>
      <vt:lpstr>Poppins</vt:lpstr>
      <vt:lpstr>Aptos Display</vt:lpstr>
      <vt:lpstr>Source Sans Pro Light</vt:lpstr>
      <vt:lpstr>Arial</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NFA Annual Member Survey Data PPT</dc:title>
  <dc:creator>Leila Taha</dc:creator>
  <cp:lastModifiedBy>Leila Taha</cp:lastModifiedBy>
  <cp:revision>37</cp:revision>
  <dcterms:created xsi:type="dcterms:W3CDTF">2006-08-16T00:00:00Z</dcterms:created>
  <dcterms:modified xsi:type="dcterms:W3CDTF">2026-10-06T23:48:50Z</dcterms:modified>
  <dc:identifier>DAGKqeXcKy8</dc:identifier>
</cp:coreProperties>
</file>